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 1" panose="020B0604020202020204" charset="0"/>
      <p:regular r:id="rId22"/>
    </p:embeddedFont>
    <p:embeddedFont>
      <p:font typeface="Canva Sans 1 Bold" panose="020B0604020202020204" charset="0"/>
      <p:regular r:id="rId23"/>
    </p:embeddedFont>
    <p:embeddedFont>
      <p:font typeface="Codec Pro ExtraBold" panose="020B0604020202020204" charset="0"/>
      <p:regular r:id="rId24"/>
    </p:embeddedFont>
    <p:embeddedFont>
      <p:font typeface="Codec Pro ExtraBold Bold" panose="020B0604020202020204" charset="0"/>
      <p:regular r:id="rId25"/>
    </p:embeddedFont>
    <p:embeddedFont>
      <p:font typeface="Poppins" panose="020B0604020202020204" charset="0"/>
      <p:regular r:id="rId26"/>
    </p:embeddedFont>
    <p:embeddedFont>
      <p:font typeface="Poppins Bold" panose="020B0604020202020204" charset="0"/>
      <p:regular r:id="rId27"/>
    </p:embeddedFont>
    <p:embeddedFont>
      <p:font typeface="Poppins Medium" panose="020B0604020202020204" charset="0"/>
      <p:regular r:id="rId28"/>
    </p:embeddedFont>
    <p:embeddedFont>
      <p:font typeface="Poppins Ultra-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49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42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svg"/><Relationship Id="rId7" Type="http://schemas.openxmlformats.org/officeDocument/2006/relationships/image" Target="../media/image2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7100" y="3086100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10113" y="2652012"/>
            <a:ext cx="1276987" cy="1276987"/>
          </a:xfrm>
          <a:custGeom>
            <a:avLst/>
            <a:gdLst/>
            <a:ahLst/>
            <a:cxnLst/>
            <a:rect l="l" t="t" r="r" b="b"/>
            <a:pathLst>
              <a:path w="1276987" h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2956" y="7292088"/>
            <a:ext cx="6900386" cy="698405"/>
            <a:chOff x="0" y="0"/>
            <a:chExt cx="1342999" cy="135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2999" cy="135928"/>
            </a:xfrm>
            <a:custGeom>
              <a:avLst/>
              <a:gdLst/>
              <a:ahLst/>
              <a:cxnLst/>
              <a:rect l="l" t="t" r="r" b="b"/>
              <a:pathLst>
                <a:path w="1342999" h="135928">
                  <a:moveTo>
                    <a:pt x="20195" y="0"/>
                  </a:moveTo>
                  <a:lnTo>
                    <a:pt x="1322804" y="0"/>
                  </a:lnTo>
                  <a:cubicBezTo>
                    <a:pt x="1333957" y="0"/>
                    <a:pt x="1342999" y="9042"/>
                    <a:pt x="1342999" y="20195"/>
                  </a:cubicBezTo>
                  <a:lnTo>
                    <a:pt x="1342999" y="115733"/>
                  </a:lnTo>
                  <a:cubicBezTo>
                    <a:pt x="1342999" y="126887"/>
                    <a:pt x="1333957" y="135928"/>
                    <a:pt x="1322804" y="135928"/>
                  </a:cubicBezTo>
                  <a:lnTo>
                    <a:pt x="20195" y="135928"/>
                  </a:lnTo>
                  <a:cubicBezTo>
                    <a:pt x="9042" y="135928"/>
                    <a:pt x="0" y="126887"/>
                    <a:pt x="0" y="115733"/>
                  </a:cubicBezTo>
                  <a:lnTo>
                    <a:pt x="0" y="20195"/>
                  </a:lnTo>
                  <a:cubicBezTo>
                    <a:pt x="0" y="9042"/>
                    <a:pt x="9042" y="0"/>
                    <a:pt x="20195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342999" cy="154978"/>
            </a:xfrm>
            <a:prstGeom prst="rect">
              <a:avLst/>
            </a:prstGeom>
          </p:spPr>
          <p:txBody>
            <a:bodyPr lIns="68744" tIns="68744" rIns="68744" bIns="68744" rtlCol="0" anchor="ctr"/>
            <a:lstStyle/>
            <a:p>
              <a:pPr algn="just">
                <a:lnSpc>
                  <a:spcPts val="2730"/>
                </a:lnSpc>
              </a:pPr>
              <a:r>
                <a:rPr lang="en-US" sz="2100" spc="119">
                  <a:solidFill>
                    <a:srgbClr val="FFFFFF"/>
                  </a:solidFill>
                  <a:latin typeface="Canva Sans 1"/>
                </a:rPr>
                <a:t>         Revolutionizing Online Learning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857742" y="7412516"/>
            <a:ext cx="457550" cy="457550"/>
          </a:xfrm>
          <a:custGeom>
            <a:avLst/>
            <a:gdLst/>
            <a:ahLst/>
            <a:cxnLst/>
            <a:rect l="l" t="t" r="r" b="b"/>
            <a:pathLst>
              <a:path w="457550" h="457550">
                <a:moveTo>
                  <a:pt x="0" y="0"/>
                </a:moveTo>
                <a:lnTo>
                  <a:pt x="457550" y="0"/>
                </a:lnTo>
                <a:lnTo>
                  <a:pt x="457550" y="457550"/>
                </a:lnTo>
                <a:lnTo>
                  <a:pt x="0" y="457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687550" y="8174311"/>
            <a:ext cx="2484121" cy="1173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odec Pro ExtraBold"/>
              </a:rPr>
              <a:t>Presented By: Omkar Shejwal</a:t>
            </a:r>
          </a:p>
          <a:p>
            <a:pPr algn="ctr">
              <a:lnSpc>
                <a:spcPts val="3032"/>
              </a:lnSpc>
            </a:pPr>
            <a:r>
              <a:rPr lang="en-US" sz="2166" spc="108">
                <a:solidFill>
                  <a:srgbClr val="FFFFFF"/>
                </a:solidFill>
                <a:latin typeface="Codec Pro ExtraBold"/>
              </a:rPr>
              <a:t>Vinit Mahale</a:t>
            </a:r>
          </a:p>
        </p:txBody>
      </p:sp>
      <p:sp>
        <p:nvSpPr>
          <p:cNvPr id="10" name="Freeform 10"/>
          <p:cNvSpPr/>
          <p:nvPr/>
        </p:nvSpPr>
        <p:spPr>
          <a:xfrm rot="-2952385">
            <a:off x="14170252" y="8488313"/>
            <a:ext cx="631420" cy="631420"/>
          </a:xfrm>
          <a:custGeom>
            <a:avLst/>
            <a:gdLst/>
            <a:ahLst/>
            <a:cxnLst/>
            <a:rect l="l" t="t" r="r" b="b"/>
            <a:pathLst>
              <a:path w="631420" h="631420">
                <a:moveTo>
                  <a:pt x="0" y="0"/>
                </a:moveTo>
                <a:lnTo>
                  <a:pt x="631420" y="0"/>
                </a:lnTo>
                <a:lnTo>
                  <a:pt x="631420" y="631420"/>
                </a:lnTo>
                <a:lnTo>
                  <a:pt x="0" y="6314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672641" y="1028700"/>
            <a:ext cx="1586659" cy="950388"/>
          </a:xfrm>
          <a:custGeom>
            <a:avLst/>
            <a:gdLst/>
            <a:ahLst/>
            <a:cxnLst/>
            <a:rect l="l" t="t" r="r" b="b"/>
            <a:pathLst>
              <a:path w="1586659" h="950388">
                <a:moveTo>
                  <a:pt x="0" y="0"/>
                </a:moveTo>
                <a:lnTo>
                  <a:pt x="1586659" y="0"/>
                </a:lnTo>
                <a:lnTo>
                  <a:pt x="1586659" y="950388"/>
                </a:lnTo>
                <a:lnTo>
                  <a:pt x="0" y="950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97141" t="-323792" r="-193350" b="-39507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22956" y="6564251"/>
            <a:ext cx="888305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6"/>
              </a:lnSpc>
            </a:pPr>
            <a:r>
              <a:rPr lang="en-US" sz="4230" spc="287">
                <a:solidFill>
                  <a:srgbClr val="66FF00"/>
                </a:solidFill>
                <a:latin typeface="Codec Pro ExtraBold"/>
              </a:rPr>
              <a:t>Final Year Project (TYBCA)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2956" y="2798727"/>
            <a:ext cx="8883055" cy="3949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847"/>
              </a:lnSpc>
            </a:pPr>
            <a:r>
              <a:rPr lang="en-US" sz="12372" spc="841">
                <a:solidFill>
                  <a:srgbClr val="FEFFFF"/>
                </a:solidFill>
                <a:latin typeface="Codec Pro ExtraBold"/>
              </a:rPr>
              <a:t>Coder Forge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0825" y="5322553"/>
            <a:ext cx="20209651" cy="7277633"/>
            <a:chOff x="0" y="0"/>
            <a:chExt cx="5322706" cy="19167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2707" cy="1916743"/>
            </a:xfrm>
            <a:custGeom>
              <a:avLst/>
              <a:gdLst/>
              <a:ahLst/>
              <a:cxnLst/>
              <a:rect l="l" t="t" r="r" b="b"/>
              <a:pathLst>
                <a:path w="5322707" h="1916743">
                  <a:moveTo>
                    <a:pt x="0" y="0"/>
                  </a:moveTo>
                  <a:lnTo>
                    <a:pt x="5322707" y="0"/>
                  </a:lnTo>
                  <a:lnTo>
                    <a:pt x="5322707" y="1916743"/>
                  </a:lnTo>
                  <a:lnTo>
                    <a:pt x="0" y="1916743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22706" cy="1954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46532" y="3574247"/>
            <a:ext cx="3496611" cy="3496611"/>
          </a:xfrm>
          <a:custGeom>
            <a:avLst/>
            <a:gdLst/>
            <a:ahLst/>
            <a:cxnLst/>
            <a:rect l="l" t="t" r="r" b="b"/>
            <a:pathLst>
              <a:path w="3496611" h="3496611">
                <a:moveTo>
                  <a:pt x="0" y="0"/>
                </a:moveTo>
                <a:lnTo>
                  <a:pt x="3496611" y="0"/>
                </a:lnTo>
                <a:lnTo>
                  <a:pt x="3496611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906127" y="3933842"/>
            <a:ext cx="2777421" cy="27774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395694" y="3574247"/>
            <a:ext cx="3496611" cy="3496611"/>
          </a:xfrm>
          <a:custGeom>
            <a:avLst/>
            <a:gdLst/>
            <a:ahLst/>
            <a:cxnLst/>
            <a:rect l="l" t="t" r="r" b="b"/>
            <a:pathLst>
              <a:path w="3496611" h="3496611">
                <a:moveTo>
                  <a:pt x="0" y="0"/>
                </a:moveTo>
                <a:lnTo>
                  <a:pt x="3496612" y="0"/>
                </a:lnTo>
                <a:lnTo>
                  <a:pt x="3496612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755289" y="3933842"/>
            <a:ext cx="2777421" cy="277742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30509" y="3574247"/>
            <a:ext cx="3496611" cy="3496611"/>
          </a:xfrm>
          <a:custGeom>
            <a:avLst/>
            <a:gdLst/>
            <a:ahLst/>
            <a:cxnLst/>
            <a:rect l="l" t="t" r="r" b="b"/>
            <a:pathLst>
              <a:path w="3496611" h="3496611">
                <a:moveTo>
                  <a:pt x="0" y="0"/>
                </a:moveTo>
                <a:lnTo>
                  <a:pt x="3496611" y="0"/>
                </a:lnTo>
                <a:lnTo>
                  <a:pt x="3496611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390104" y="3933842"/>
            <a:ext cx="2777421" cy="277742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555712" y="4558420"/>
            <a:ext cx="1478250" cy="1528266"/>
          </a:xfrm>
          <a:custGeom>
            <a:avLst/>
            <a:gdLst/>
            <a:ahLst/>
            <a:cxnLst/>
            <a:rect l="l" t="t" r="r" b="b"/>
            <a:pathLst>
              <a:path w="1478250" h="1528266">
                <a:moveTo>
                  <a:pt x="0" y="0"/>
                </a:moveTo>
                <a:lnTo>
                  <a:pt x="1478251" y="0"/>
                </a:lnTo>
                <a:lnTo>
                  <a:pt x="1478251" y="1528266"/>
                </a:lnTo>
                <a:lnTo>
                  <a:pt x="0" y="152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404875" y="4558420"/>
            <a:ext cx="1478250" cy="1528266"/>
          </a:xfrm>
          <a:custGeom>
            <a:avLst/>
            <a:gdLst/>
            <a:ahLst/>
            <a:cxnLst/>
            <a:rect l="l" t="t" r="r" b="b"/>
            <a:pathLst>
              <a:path w="1478250" h="1528266">
                <a:moveTo>
                  <a:pt x="0" y="0"/>
                </a:moveTo>
                <a:lnTo>
                  <a:pt x="1478250" y="0"/>
                </a:lnTo>
                <a:lnTo>
                  <a:pt x="1478250" y="1528266"/>
                </a:lnTo>
                <a:lnTo>
                  <a:pt x="0" y="1528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838603" y="4382342"/>
            <a:ext cx="1880422" cy="1880422"/>
          </a:xfrm>
          <a:custGeom>
            <a:avLst/>
            <a:gdLst/>
            <a:ahLst/>
            <a:cxnLst/>
            <a:rect l="l" t="t" r="r" b="b"/>
            <a:pathLst>
              <a:path w="1880422" h="1880422">
                <a:moveTo>
                  <a:pt x="0" y="0"/>
                </a:moveTo>
                <a:lnTo>
                  <a:pt x="1880423" y="0"/>
                </a:lnTo>
                <a:lnTo>
                  <a:pt x="1880423" y="1880422"/>
                </a:lnTo>
                <a:lnTo>
                  <a:pt x="0" y="1880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120475" y="1155325"/>
            <a:ext cx="1204705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53C615"/>
                </a:solidFill>
                <a:latin typeface="Poppins Ultra-Bold"/>
              </a:rPr>
              <a:t>Progress Overview</a:t>
            </a:r>
          </a:p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FFFFFF"/>
                </a:solidFill>
                <a:latin typeface="Poppins Ultra-Bold"/>
              </a:rPr>
              <a:t>Milestones Achieved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66923" y="6675497"/>
            <a:ext cx="2800602" cy="56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FFFFFF"/>
                </a:solidFill>
                <a:latin typeface="Poppins Ultra-Bold"/>
              </a:rPr>
              <a:t>Next Steps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75492" y="6675497"/>
            <a:ext cx="3137016" cy="112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FFFFFF"/>
                </a:solidFill>
                <a:latin typeface="Poppins Ultra-Bold"/>
              </a:rPr>
              <a:t>Backend Integration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11709" y="6672981"/>
            <a:ext cx="3531434" cy="112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FFFFFF"/>
                </a:solidFill>
                <a:latin typeface="Poppins Ultra-Bold"/>
              </a:rPr>
              <a:t>Frontend Integration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01276" y="7994905"/>
            <a:ext cx="4285447" cy="42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Poppins Medium"/>
              </a:rPr>
              <a:t>Underway !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36091" y="7575805"/>
            <a:ext cx="4285447" cy="126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Poppins Medium"/>
              </a:rPr>
              <a:t>Finalize backend integration, conduct testing, prepare for launch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34702" y="7994905"/>
            <a:ext cx="4285447" cy="42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Poppins Medium"/>
              </a:rPr>
              <a:t>Completed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15869"/>
            <a:ext cx="20569700" cy="5342431"/>
            <a:chOff x="0" y="0"/>
            <a:chExt cx="1398305" cy="3631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8305" cy="363172"/>
            </a:xfrm>
            <a:custGeom>
              <a:avLst/>
              <a:gdLst/>
              <a:ahLst/>
              <a:cxnLst/>
              <a:rect l="l" t="t" r="r" b="b"/>
              <a:pathLst>
                <a:path w="1398305" h="363172">
                  <a:moveTo>
                    <a:pt x="1195105" y="0"/>
                  </a:moveTo>
                  <a:cubicBezTo>
                    <a:pt x="1307329" y="0"/>
                    <a:pt x="1398305" y="81299"/>
                    <a:pt x="1398305" y="181586"/>
                  </a:cubicBezTo>
                  <a:cubicBezTo>
                    <a:pt x="1398305" y="281874"/>
                    <a:pt x="1307329" y="363172"/>
                    <a:pt x="1195105" y="363172"/>
                  </a:cubicBezTo>
                  <a:lnTo>
                    <a:pt x="203200" y="363172"/>
                  </a:lnTo>
                  <a:cubicBezTo>
                    <a:pt x="90976" y="363172"/>
                    <a:pt x="0" y="281874"/>
                    <a:pt x="0" y="181586"/>
                  </a:cubicBezTo>
                  <a:cubicBezTo>
                    <a:pt x="0" y="812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8305" cy="40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42788" y="-1413671"/>
            <a:ext cx="14245899" cy="14245899"/>
          </a:xfrm>
          <a:custGeom>
            <a:avLst/>
            <a:gdLst/>
            <a:ahLst/>
            <a:cxnLst/>
            <a:rect l="l" t="t" r="r" b="b"/>
            <a:pathLst>
              <a:path w="14245899" h="14245899">
                <a:moveTo>
                  <a:pt x="0" y="0"/>
                </a:moveTo>
                <a:lnTo>
                  <a:pt x="14245899" y="0"/>
                </a:lnTo>
                <a:lnTo>
                  <a:pt x="14245899" y="14245899"/>
                </a:lnTo>
                <a:lnTo>
                  <a:pt x="0" y="14245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97610" y="-129456"/>
            <a:ext cx="10723380" cy="1072333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1269" r="-21269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28700" y="990600"/>
            <a:ext cx="723755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94"/>
              </a:lnSpc>
            </a:pPr>
            <a:r>
              <a:rPr lang="en-US" sz="4412">
                <a:solidFill>
                  <a:srgbClr val="53C615"/>
                </a:solidFill>
                <a:latin typeface="Poppins Ultra-Bold"/>
              </a:rPr>
              <a:t>Frontend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67808" y="4484260"/>
            <a:ext cx="8574980" cy="410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534" lvl="1" indent="-280267" algn="l">
              <a:lnSpc>
                <a:spcPts val="4050"/>
              </a:lnSpc>
              <a:buFont typeface="Arial"/>
              <a:buChar char="•"/>
            </a:pPr>
            <a:r>
              <a:rPr lang="en-US" sz="2596" spc="101">
                <a:solidFill>
                  <a:srgbClr val="FFFFFF"/>
                </a:solidFill>
                <a:latin typeface="Poppins Medium"/>
              </a:rPr>
              <a:t>Implemented responsive UI/UX design for seamless user experience across devices.</a:t>
            </a:r>
          </a:p>
          <a:p>
            <a:pPr marL="560534" lvl="1" indent="-280267" algn="l">
              <a:lnSpc>
                <a:spcPts val="4050"/>
              </a:lnSpc>
              <a:buFont typeface="Arial"/>
              <a:buChar char="•"/>
            </a:pPr>
            <a:r>
              <a:rPr lang="en-US" sz="2596" spc="101">
                <a:solidFill>
                  <a:srgbClr val="FFFFFF"/>
                </a:solidFill>
                <a:latin typeface="Poppins Medium"/>
              </a:rPr>
              <a:t>Developed intuitive navigation and user-friendly interface for easy exploration of content.</a:t>
            </a:r>
          </a:p>
          <a:p>
            <a:pPr marL="560534" lvl="1" indent="-280267" algn="l">
              <a:lnSpc>
                <a:spcPts val="4050"/>
              </a:lnSpc>
              <a:buFont typeface="Arial"/>
              <a:buChar char="•"/>
            </a:pPr>
            <a:r>
              <a:rPr lang="en-US" sz="2596" spc="101">
                <a:solidFill>
                  <a:srgbClr val="FFFFFF"/>
                </a:solidFill>
                <a:latin typeface="Poppins Medium"/>
              </a:rPr>
              <a:t>Integrated interactive elements to enhance user engagement and learning experience.</a:t>
            </a:r>
          </a:p>
          <a:p>
            <a:pPr algn="l">
              <a:lnSpc>
                <a:spcPts val="4050"/>
              </a:lnSpc>
            </a:pPr>
            <a:endParaRPr lang="en-US" sz="2596" spc="101">
              <a:solidFill>
                <a:srgbClr val="FFFFFF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60825" y="5322553"/>
            <a:ext cx="20209651" cy="7277633"/>
            <a:chOff x="0" y="0"/>
            <a:chExt cx="5322706" cy="19167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22707" cy="1916743"/>
            </a:xfrm>
            <a:custGeom>
              <a:avLst/>
              <a:gdLst/>
              <a:ahLst/>
              <a:cxnLst/>
              <a:rect l="l" t="t" r="r" b="b"/>
              <a:pathLst>
                <a:path w="5322707" h="1916743">
                  <a:moveTo>
                    <a:pt x="0" y="0"/>
                  </a:moveTo>
                  <a:lnTo>
                    <a:pt x="5322707" y="0"/>
                  </a:lnTo>
                  <a:lnTo>
                    <a:pt x="5322707" y="1916743"/>
                  </a:lnTo>
                  <a:lnTo>
                    <a:pt x="0" y="1916743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322706" cy="1954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546532" y="3574247"/>
            <a:ext cx="3496611" cy="3496611"/>
          </a:xfrm>
          <a:custGeom>
            <a:avLst/>
            <a:gdLst/>
            <a:ahLst/>
            <a:cxnLst/>
            <a:rect l="l" t="t" r="r" b="b"/>
            <a:pathLst>
              <a:path w="3496611" h="3496611">
                <a:moveTo>
                  <a:pt x="0" y="0"/>
                </a:moveTo>
                <a:lnTo>
                  <a:pt x="3496611" y="0"/>
                </a:lnTo>
                <a:lnTo>
                  <a:pt x="3496611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906127" y="3933842"/>
            <a:ext cx="2777421" cy="27774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395694" y="3574247"/>
            <a:ext cx="3496611" cy="3496611"/>
          </a:xfrm>
          <a:custGeom>
            <a:avLst/>
            <a:gdLst/>
            <a:ahLst/>
            <a:cxnLst/>
            <a:rect l="l" t="t" r="r" b="b"/>
            <a:pathLst>
              <a:path w="3496611" h="3496611">
                <a:moveTo>
                  <a:pt x="0" y="0"/>
                </a:moveTo>
                <a:lnTo>
                  <a:pt x="3496612" y="0"/>
                </a:lnTo>
                <a:lnTo>
                  <a:pt x="3496612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755289" y="3933842"/>
            <a:ext cx="2777421" cy="277742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030509" y="3574247"/>
            <a:ext cx="3496611" cy="3496611"/>
          </a:xfrm>
          <a:custGeom>
            <a:avLst/>
            <a:gdLst/>
            <a:ahLst/>
            <a:cxnLst/>
            <a:rect l="l" t="t" r="r" b="b"/>
            <a:pathLst>
              <a:path w="3496611" h="3496611">
                <a:moveTo>
                  <a:pt x="0" y="0"/>
                </a:moveTo>
                <a:lnTo>
                  <a:pt x="3496611" y="0"/>
                </a:lnTo>
                <a:lnTo>
                  <a:pt x="3496611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390104" y="3933842"/>
            <a:ext cx="2777421" cy="277742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555712" y="4558420"/>
            <a:ext cx="1478250" cy="1528266"/>
          </a:xfrm>
          <a:custGeom>
            <a:avLst/>
            <a:gdLst/>
            <a:ahLst/>
            <a:cxnLst/>
            <a:rect l="l" t="t" r="r" b="b"/>
            <a:pathLst>
              <a:path w="1478250" h="1528266">
                <a:moveTo>
                  <a:pt x="0" y="0"/>
                </a:moveTo>
                <a:lnTo>
                  <a:pt x="1478251" y="0"/>
                </a:lnTo>
                <a:lnTo>
                  <a:pt x="1478251" y="1528266"/>
                </a:lnTo>
                <a:lnTo>
                  <a:pt x="0" y="152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404875" y="4558420"/>
            <a:ext cx="1478250" cy="1528266"/>
          </a:xfrm>
          <a:custGeom>
            <a:avLst/>
            <a:gdLst/>
            <a:ahLst/>
            <a:cxnLst/>
            <a:rect l="l" t="t" r="r" b="b"/>
            <a:pathLst>
              <a:path w="1478250" h="1528266">
                <a:moveTo>
                  <a:pt x="0" y="0"/>
                </a:moveTo>
                <a:lnTo>
                  <a:pt x="1478250" y="0"/>
                </a:lnTo>
                <a:lnTo>
                  <a:pt x="1478250" y="1528266"/>
                </a:lnTo>
                <a:lnTo>
                  <a:pt x="0" y="152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039689" y="4558420"/>
            <a:ext cx="1478250" cy="1528266"/>
          </a:xfrm>
          <a:custGeom>
            <a:avLst/>
            <a:gdLst/>
            <a:ahLst/>
            <a:cxnLst/>
            <a:rect l="l" t="t" r="r" b="b"/>
            <a:pathLst>
              <a:path w="1478250" h="1528266">
                <a:moveTo>
                  <a:pt x="0" y="0"/>
                </a:moveTo>
                <a:lnTo>
                  <a:pt x="1478251" y="0"/>
                </a:lnTo>
                <a:lnTo>
                  <a:pt x="1478251" y="1528266"/>
                </a:lnTo>
                <a:lnTo>
                  <a:pt x="0" y="152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4866331" y="1028700"/>
            <a:ext cx="8555338" cy="1086268"/>
            <a:chOff x="0" y="0"/>
            <a:chExt cx="2253258" cy="2860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253258" cy="286095"/>
            </a:xfrm>
            <a:custGeom>
              <a:avLst/>
              <a:gdLst/>
              <a:ahLst/>
              <a:cxnLst/>
              <a:rect l="l" t="t" r="r" b="b"/>
              <a:pathLst>
                <a:path w="2253258" h="286095">
                  <a:moveTo>
                    <a:pt x="46151" y="0"/>
                  </a:moveTo>
                  <a:lnTo>
                    <a:pt x="2207107" y="0"/>
                  </a:lnTo>
                  <a:cubicBezTo>
                    <a:pt x="2232595" y="0"/>
                    <a:pt x="2253258" y="20663"/>
                    <a:pt x="2253258" y="46151"/>
                  </a:cubicBezTo>
                  <a:lnTo>
                    <a:pt x="2253258" y="239944"/>
                  </a:lnTo>
                  <a:cubicBezTo>
                    <a:pt x="2253258" y="252184"/>
                    <a:pt x="2248395" y="263923"/>
                    <a:pt x="2239740" y="272578"/>
                  </a:cubicBezTo>
                  <a:cubicBezTo>
                    <a:pt x="2231085" y="281233"/>
                    <a:pt x="2219347" y="286095"/>
                    <a:pt x="2207107" y="286095"/>
                  </a:cubicBezTo>
                  <a:lnTo>
                    <a:pt x="46151" y="286095"/>
                  </a:lnTo>
                  <a:cubicBezTo>
                    <a:pt x="20663" y="286095"/>
                    <a:pt x="0" y="265433"/>
                    <a:pt x="0" y="239944"/>
                  </a:cubicBezTo>
                  <a:lnTo>
                    <a:pt x="0" y="46151"/>
                  </a:lnTo>
                  <a:cubicBezTo>
                    <a:pt x="0" y="20663"/>
                    <a:pt x="20663" y="0"/>
                    <a:pt x="46151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2253258" cy="3241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120475" y="1155325"/>
            <a:ext cx="120470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FFFFFF"/>
                </a:solidFill>
                <a:latin typeface="Poppins Ultra-Bold"/>
              </a:rPr>
              <a:t>Backend Development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01276" y="7004184"/>
            <a:ext cx="4285447" cy="168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Poppins Medium"/>
              </a:rPr>
              <a:t>Implemented dynamic content management for seamless updates and additions.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36091" y="7004184"/>
            <a:ext cx="4285447" cy="168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Poppins Medium"/>
              </a:rPr>
              <a:t>Integrated APIs to enable communication between frontend and backend systems.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152114" y="6985134"/>
            <a:ext cx="4285447" cy="128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Codec Pro ExtraBold"/>
              </a:rPr>
              <a:t>Established secure user authentication system to protect user data.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2023" y="3683466"/>
            <a:ext cx="6724105" cy="4463125"/>
          </a:xfrm>
          <a:custGeom>
            <a:avLst/>
            <a:gdLst/>
            <a:ahLst/>
            <a:cxnLst/>
            <a:rect l="l" t="t" r="r" b="b"/>
            <a:pathLst>
              <a:path w="6724105" h="4463125">
                <a:moveTo>
                  <a:pt x="0" y="0"/>
                </a:moveTo>
                <a:lnTo>
                  <a:pt x="6724105" y="0"/>
                </a:lnTo>
                <a:lnTo>
                  <a:pt x="6724105" y="4463124"/>
                </a:lnTo>
                <a:lnTo>
                  <a:pt x="0" y="4463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8754" y="5918208"/>
            <a:ext cx="1438631" cy="1422446"/>
          </a:xfrm>
          <a:custGeom>
            <a:avLst/>
            <a:gdLst/>
            <a:ahLst/>
            <a:cxnLst/>
            <a:rect l="l" t="t" r="r" b="b"/>
            <a:pathLst>
              <a:path w="1438631" h="1422446">
                <a:moveTo>
                  <a:pt x="0" y="0"/>
                </a:moveTo>
                <a:lnTo>
                  <a:pt x="1438630" y="0"/>
                </a:lnTo>
                <a:lnTo>
                  <a:pt x="1438630" y="1422446"/>
                </a:lnTo>
                <a:lnTo>
                  <a:pt x="0" y="1422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41259" y="5964239"/>
            <a:ext cx="1425632" cy="1425632"/>
          </a:xfrm>
          <a:custGeom>
            <a:avLst/>
            <a:gdLst/>
            <a:ahLst/>
            <a:cxnLst/>
            <a:rect l="l" t="t" r="r" b="b"/>
            <a:pathLst>
              <a:path w="1425632" h="1425632">
                <a:moveTo>
                  <a:pt x="0" y="0"/>
                </a:moveTo>
                <a:lnTo>
                  <a:pt x="1425632" y="0"/>
                </a:lnTo>
                <a:lnTo>
                  <a:pt x="1425632" y="1425632"/>
                </a:lnTo>
                <a:lnTo>
                  <a:pt x="0" y="14256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63848" y="6316583"/>
            <a:ext cx="1540176" cy="625697"/>
          </a:xfrm>
          <a:custGeom>
            <a:avLst/>
            <a:gdLst/>
            <a:ahLst/>
            <a:cxnLst/>
            <a:rect l="l" t="t" r="r" b="b"/>
            <a:pathLst>
              <a:path w="1540176" h="625697">
                <a:moveTo>
                  <a:pt x="0" y="0"/>
                </a:moveTo>
                <a:lnTo>
                  <a:pt x="1540176" y="0"/>
                </a:lnTo>
                <a:lnTo>
                  <a:pt x="1540176" y="625696"/>
                </a:lnTo>
                <a:lnTo>
                  <a:pt x="0" y="6256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067744" y="889786"/>
            <a:ext cx="10152512" cy="1107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6"/>
              </a:lnSpc>
            </a:pPr>
            <a:r>
              <a:rPr lang="en-US" sz="6947">
                <a:solidFill>
                  <a:srgbClr val="53C615"/>
                </a:solidFill>
                <a:latin typeface="Poppins Ultra-Bold"/>
              </a:rPr>
              <a:t>Future Enhancements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69733" y="3314730"/>
            <a:ext cx="861435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917">
                <a:solidFill>
                  <a:srgbClr val="66FF00"/>
                </a:solidFill>
                <a:latin typeface="Poppins Ultra-Bold"/>
              </a:rPr>
              <a:t>Introduction of advanced learning modules and interactive exercises.</a:t>
            </a:r>
          </a:p>
          <a:p>
            <a:pPr algn="l">
              <a:lnSpc>
                <a:spcPts val="3500"/>
              </a:lnSpc>
            </a:pPr>
            <a:endParaRPr lang="en-US" sz="2917">
              <a:solidFill>
                <a:srgbClr val="66FF00"/>
              </a:solidFill>
              <a:latin typeface="Poppins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769733" y="4895880"/>
            <a:ext cx="8489567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917">
                <a:solidFill>
                  <a:srgbClr val="66FF00"/>
                </a:solidFill>
                <a:latin typeface="Poppins Ultra-Bold"/>
              </a:rPr>
              <a:t>Expansion of course offerings to cover a wider range of programming languages and topics.</a:t>
            </a:r>
          </a:p>
          <a:p>
            <a:pPr algn="l">
              <a:lnSpc>
                <a:spcPts val="3500"/>
              </a:lnSpc>
            </a:pPr>
            <a:endParaRPr lang="en-US" sz="2917">
              <a:solidFill>
                <a:srgbClr val="66FF00"/>
              </a:solidFill>
              <a:latin typeface="Poppins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769733" y="6977378"/>
            <a:ext cx="8489567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917">
                <a:solidFill>
                  <a:srgbClr val="66FF00"/>
                </a:solidFill>
                <a:latin typeface="Poppins Ultra-Bold"/>
              </a:rPr>
              <a:t>Implementation of community features such as forums and peer-to-peer learning opportunities.</a:t>
            </a:r>
          </a:p>
          <a:p>
            <a:pPr algn="l">
              <a:lnSpc>
                <a:spcPts val="3500"/>
              </a:lnSpc>
            </a:pPr>
            <a:endParaRPr lang="en-US" sz="2917">
              <a:solidFill>
                <a:srgbClr val="66FF00"/>
              </a:solidFill>
              <a:latin typeface="Poppins Ultra-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513" y="3095752"/>
            <a:ext cx="5693141" cy="5458299"/>
          </a:xfrm>
          <a:custGeom>
            <a:avLst/>
            <a:gdLst/>
            <a:ahLst/>
            <a:cxnLst/>
            <a:rect l="l" t="t" r="r" b="b"/>
            <a:pathLst>
              <a:path w="5693141" h="5458299">
                <a:moveTo>
                  <a:pt x="0" y="0"/>
                </a:moveTo>
                <a:lnTo>
                  <a:pt x="5693141" y="0"/>
                </a:lnTo>
                <a:lnTo>
                  <a:pt x="5693141" y="5458300"/>
                </a:lnTo>
                <a:lnTo>
                  <a:pt x="0" y="54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30331" y="971550"/>
            <a:ext cx="8627338" cy="952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75"/>
              </a:lnSpc>
            </a:pPr>
            <a:r>
              <a:rPr lang="en-US" sz="5896">
                <a:solidFill>
                  <a:srgbClr val="53C615"/>
                </a:solidFill>
                <a:latin typeface="Poppins Ultra-Bold"/>
              </a:rPr>
              <a:t>Challenges Faced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43515" y="2516168"/>
            <a:ext cx="6750190" cy="507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en-US" sz="2670">
                <a:solidFill>
                  <a:srgbClr val="53C615"/>
                </a:solidFill>
                <a:latin typeface="Poppins Ultra-Bold"/>
              </a:rPr>
              <a:t>Challenges Faced: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43515" y="4430191"/>
            <a:ext cx="4238990" cy="507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en-US" sz="2670">
                <a:solidFill>
                  <a:srgbClr val="53C615"/>
                </a:solidFill>
                <a:latin typeface="Poppins Ultra-Bold"/>
              </a:rPr>
              <a:t>Strategies Employed: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43515" y="7260795"/>
            <a:ext cx="5948826" cy="507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en-US" sz="2670">
                <a:solidFill>
                  <a:srgbClr val="53C615"/>
                </a:solidFill>
                <a:latin typeface="Poppins Ultra-Bold"/>
              </a:rPr>
              <a:t>Lessons Learned: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43515" y="2989194"/>
            <a:ext cx="7915785" cy="106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824" lvl="1" indent="-202412" algn="l">
              <a:lnSpc>
                <a:spcPts val="2812"/>
              </a:lnSpc>
              <a:buFont typeface="Arial"/>
              <a:buChar char="•"/>
            </a:pPr>
            <a:r>
              <a:rPr lang="en-US" sz="1875">
                <a:solidFill>
                  <a:srgbClr val="FFFFFF"/>
                </a:solidFill>
                <a:latin typeface="Poppins Medium"/>
              </a:rPr>
              <a:t>Technical hurdles in implementing complex features.</a:t>
            </a:r>
          </a:p>
          <a:p>
            <a:pPr marL="404824" lvl="1" indent="-202412" algn="l">
              <a:lnSpc>
                <a:spcPts val="2812"/>
              </a:lnSpc>
              <a:buFont typeface="Arial"/>
              <a:buChar char="•"/>
            </a:pPr>
            <a:r>
              <a:rPr lang="en-US" sz="1875">
                <a:solidFill>
                  <a:srgbClr val="FFFFFF"/>
                </a:solidFill>
                <a:latin typeface="Poppins Medium"/>
              </a:rPr>
              <a:t>Time constraints and project scope adjustments.</a:t>
            </a:r>
          </a:p>
          <a:p>
            <a:pPr marL="404824" lvl="1" indent="-202412" algn="l">
              <a:lnSpc>
                <a:spcPts val="2812"/>
              </a:lnSpc>
              <a:buFont typeface="Arial"/>
              <a:buChar char="•"/>
            </a:pPr>
            <a:r>
              <a:rPr lang="en-US" sz="1875">
                <a:solidFill>
                  <a:srgbClr val="FFFFFF"/>
                </a:solidFill>
                <a:latin typeface="Poppins Medium"/>
              </a:rPr>
              <a:t>Coordination issues within the development team.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43515" y="4903359"/>
            <a:ext cx="7915785" cy="176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824" lvl="1" indent="-202412" algn="l">
              <a:lnSpc>
                <a:spcPts val="2812"/>
              </a:lnSpc>
              <a:buFont typeface="Arial"/>
              <a:buChar char="•"/>
            </a:pPr>
            <a:r>
              <a:rPr lang="en-US" sz="1875">
                <a:solidFill>
                  <a:srgbClr val="FFFFFF"/>
                </a:solidFill>
                <a:latin typeface="Poppins Medium"/>
              </a:rPr>
              <a:t>Regular team meetings to discuss progress and address challenges.</a:t>
            </a:r>
          </a:p>
          <a:p>
            <a:pPr marL="404824" lvl="1" indent="-202412" algn="l">
              <a:lnSpc>
                <a:spcPts val="2812"/>
              </a:lnSpc>
              <a:buFont typeface="Arial"/>
              <a:buChar char="•"/>
            </a:pPr>
            <a:r>
              <a:rPr lang="en-US" sz="1875">
                <a:solidFill>
                  <a:srgbClr val="FFFFFF"/>
                </a:solidFill>
                <a:latin typeface="Poppins Medium"/>
              </a:rPr>
              <a:t>Seeking external expertise and resources when needed.</a:t>
            </a:r>
          </a:p>
          <a:p>
            <a:pPr marL="404824" lvl="1" indent="-202412" algn="l">
              <a:lnSpc>
                <a:spcPts val="2812"/>
              </a:lnSpc>
              <a:buFont typeface="Arial"/>
              <a:buChar char="•"/>
            </a:pPr>
            <a:r>
              <a:rPr lang="en-US" sz="1875">
                <a:solidFill>
                  <a:srgbClr val="FFFFFF"/>
                </a:solidFill>
                <a:latin typeface="Poppins Medium"/>
              </a:rPr>
              <a:t>Agile development approach to adapt to changing requirements.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43515" y="7813376"/>
            <a:ext cx="7915785" cy="106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824" lvl="1" indent="-202412" algn="l">
              <a:lnSpc>
                <a:spcPts val="2812"/>
              </a:lnSpc>
              <a:buFont typeface="Arial"/>
              <a:buChar char="•"/>
            </a:pPr>
            <a:r>
              <a:rPr lang="en-US" sz="1875">
                <a:solidFill>
                  <a:srgbClr val="FFFFFF"/>
                </a:solidFill>
                <a:latin typeface="Poppins Medium"/>
              </a:rPr>
              <a:t>Importance of effective communication and collaboration.</a:t>
            </a:r>
          </a:p>
          <a:p>
            <a:pPr marL="404824" lvl="1" indent="-202412" algn="l">
              <a:lnSpc>
                <a:spcPts val="2812"/>
              </a:lnSpc>
              <a:buFont typeface="Arial"/>
              <a:buChar char="•"/>
            </a:pPr>
            <a:r>
              <a:rPr lang="en-US" sz="1875">
                <a:solidFill>
                  <a:srgbClr val="FFFFFF"/>
                </a:solidFill>
                <a:latin typeface="Poppins Medium"/>
              </a:rPr>
              <a:t>Value of flexibility and adaptability in project management.</a:t>
            </a:r>
          </a:p>
          <a:p>
            <a:pPr marL="404824" lvl="1" indent="-202412" algn="l">
              <a:lnSpc>
                <a:spcPts val="2812"/>
              </a:lnSpc>
              <a:buFont typeface="Arial"/>
              <a:buChar char="•"/>
            </a:pPr>
            <a:r>
              <a:rPr lang="en-US" sz="1875">
                <a:solidFill>
                  <a:srgbClr val="FFFFFF"/>
                </a:solidFill>
                <a:latin typeface="Poppins Medium"/>
              </a:rPr>
              <a:t>Continuous learning and improvement mindset.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7739" y="1210821"/>
            <a:ext cx="10612522" cy="1068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2"/>
              </a:lnSpc>
            </a:pPr>
            <a:r>
              <a:rPr lang="en-US" sz="6685">
                <a:solidFill>
                  <a:srgbClr val="53C615"/>
                </a:solidFill>
                <a:latin typeface="Poppins Ultra-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21348" y="3055198"/>
            <a:ext cx="20930696" cy="8662536"/>
            <a:chOff x="0" y="0"/>
            <a:chExt cx="5512611" cy="22814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2611" cy="2281491"/>
            </a:xfrm>
            <a:custGeom>
              <a:avLst/>
              <a:gdLst/>
              <a:ahLst/>
              <a:cxnLst/>
              <a:rect l="l" t="t" r="r" b="b"/>
              <a:pathLst>
                <a:path w="5512611" h="2281491">
                  <a:moveTo>
                    <a:pt x="0" y="0"/>
                  </a:moveTo>
                  <a:lnTo>
                    <a:pt x="5512611" y="0"/>
                  </a:lnTo>
                  <a:lnTo>
                    <a:pt x="5512611" y="2281491"/>
                  </a:lnTo>
                  <a:lnTo>
                    <a:pt x="0" y="2281491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512611" cy="2319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2612874"/>
            <a:ext cx="16230600" cy="6828508"/>
            <a:chOff x="0" y="0"/>
            <a:chExt cx="4274726" cy="17984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1798455"/>
            </a:xfrm>
            <a:custGeom>
              <a:avLst/>
              <a:gdLst/>
              <a:ahLst/>
              <a:cxnLst/>
              <a:rect l="l" t="t" r="r" b="b"/>
              <a:pathLst>
                <a:path w="4274726" h="1798455">
                  <a:moveTo>
                    <a:pt x="35298" y="0"/>
                  </a:moveTo>
                  <a:lnTo>
                    <a:pt x="4239428" y="0"/>
                  </a:lnTo>
                  <a:cubicBezTo>
                    <a:pt x="4248790" y="0"/>
                    <a:pt x="4257768" y="3719"/>
                    <a:pt x="4264387" y="10338"/>
                  </a:cubicBezTo>
                  <a:cubicBezTo>
                    <a:pt x="4271007" y="16958"/>
                    <a:pt x="4274726" y="25936"/>
                    <a:pt x="4274726" y="35298"/>
                  </a:cubicBezTo>
                  <a:lnTo>
                    <a:pt x="4274726" y="1763157"/>
                  </a:lnTo>
                  <a:cubicBezTo>
                    <a:pt x="4274726" y="1772519"/>
                    <a:pt x="4271007" y="1781497"/>
                    <a:pt x="4264387" y="1788116"/>
                  </a:cubicBezTo>
                  <a:cubicBezTo>
                    <a:pt x="4257768" y="1794736"/>
                    <a:pt x="4248790" y="1798455"/>
                    <a:pt x="4239428" y="1798455"/>
                  </a:cubicBezTo>
                  <a:lnTo>
                    <a:pt x="35298" y="1798455"/>
                  </a:lnTo>
                  <a:cubicBezTo>
                    <a:pt x="25936" y="1798455"/>
                    <a:pt x="16958" y="1794736"/>
                    <a:pt x="10338" y="1788116"/>
                  </a:cubicBezTo>
                  <a:cubicBezTo>
                    <a:pt x="3719" y="1781497"/>
                    <a:pt x="0" y="1772519"/>
                    <a:pt x="0" y="1763157"/>
                  </a:cubicBezTo>
                  <a:lnTo>
                    <a:pt x="0" y="35298"/>
                  </a:lnTo>
                  <a:cubicBezTo>
                    <a:pt x="0" y="25936"/>
                    <a:pt x="3719" y="16958"/>
                    <a:pt x="10338" y="10338"/>
                  </a:cubicBezTo>
                  <a:cubicBezTo>
                    <a:pt x="16958" y="3719"/>
                    <a:pt x="25936" y="0"/>
                    <a:pt x="352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1836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25298" y="3228688"/>
            <a:ext cx="2974729" cy="2974729"/>
          </a:xfrm>
          <a:custGeom>
            <a:avLst/>
            <a:gdLst/>
            <a:ahLst/>
            <a:cxnLst/>
            <a:rect l="l" t="t" r="r" b="b"/>
            <a:pathLst>
              <a:path w="2974729" h="2974729">
                <a:moveTo>
                  <a:pt x="0" y="0"/>
                </a:moveTo>
                <a:lnTo>
                  <a:pt x="2974729" y="0"/>
                </a:lnTo>
                <a:lnTo>
                  <a:pt x="2974729" y="2974728"/>
                </a:lnTo>
                <a:lnTo>
                  <a:pt x="0" y="297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222787" y="3501313"/>
            <a:ext cx="2379751" cy="237975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3863443" y="5832376"/>
            <a:ext cx="2974729" cy="2974729"/>
          </a:xfrm>
          <a:custGeom>
            <a:avLst/>
            <a:gdLst/>
            <a:ahLst/>
            <a:cxnLst/>
            <a:rect l="l" t="t" r="r" b="b"/>
            <a:pathLst>
              <a:path w="2974729" h="2974729">
                <a:moveTo>
                  <a:pt x="0" y="0"/>
                </a:moveTo>
                <a:lnTo>
                  <a:pt x="2974729" y="0"/>
                </a:lnTo>
                <a:lnTo>
                  <a:pt x="2974729" y="2974729"/>
                </a:lnTo>
                <a:lnTo>
                  <a:pt x="0" y="2974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4160932" y="6105002"/>
            <a:ext cx="2379751" cy="237975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803754" y="3905157"/>
            <a:ext cx="1217817" cy="1621791"/>
          </a:xfrm>
          <a:custGeom>
            <a:avLst/>
            <a:gdLst/>
            <a:ahLst/>
            <a:cxnLst/>
            <a:rect l="l" t="t" r="r" b="b"/>
            <a:pathLst>
              <a:path w="1217817" h="1621791">
                <a:moveTo>
                  <a:pt x="0" y="0"/>
                </a:moveTo>
                <a:lnTo>
                  <a:pt x="1217817" y="0"/>
                </a:lnTo>
                <a:lnTo>
                  <a:pt x="1217817" y="1621790"/>
                </a:lnTo>
                <a:lnTo>
                  <a:pt x="0" y="162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764087" y="6572759"/>
            <a:ext cx="1173441" cy="1493964"/>
          </a:xfrm>
          <a:custGeom>
            <a:avLst/>
            <a:gdLst/>
            <a:ahLst/>
            <a:cxnLst/>
            <a:rect l="l" t="t" r="r" b="b"/>
            <a:pathLst>
              <a:path w="1173441" h="1493964">
                <a:moveTo>
                  <a:pt x="0" y="0"/>
                </a:moveTo>
                <a:lnTo>
                  <a:pt x="1173441" y="0"/>
                </a:lnTo>
                <a:lnTo>
                  <a:pt x="1173441" y="1493964"/>
                </a:lnTo>
                <a:lnTo>
                  <a:pt x="0" y="1493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6744950" y="-981075"/>
            <a:ext cx="2864398" cy="2864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900027" y="3492581"/>
            <a:ext cx="4723589" cy="68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0"/>
              </a:lnSpc>
            </a:pPr>
            <a:r>
              <a:rPr lang="en-US" sz="4325">
                <a:solidFill>
                  <a:srgbClr val="FFFFFF"/>
                </a:solidFill>
                <a:latin typeface="Poppins Ultra-Bold"/>
              </a:rPr>
              <a:t>Key Takeaways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863198" y="6349023"/>
            <a:ext cx="9000245" cy="705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524"/>
              </a:lnSpc>
            </a:pPr>
            <a:r>
              <a:rPr lang="en-US" sz="4604" dirty="0">
                <a:solidFill>
                  <a:srgbClr val="FFFFFF"/>
                </a:solidFill>
                <a:latin typeface="Poppins Ultra-Bold"/>
              </a:rPr>
              <a:t>Project Accomplishments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00027" y="4182148"/>
            <a:ext cx="9447178" cy="227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737" lvl="1" indent="-201869" algn="just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FFF"/>
                </a:solidFill>
                <a:latin typeface="Poppins Medium"/>
              </a:rPr>
              <a:t>Coder Forge has made significant progress in revolutionizing online learning.</a:t>
            </a:r>
          </a:p>
          <a:p>
            <a:pPr marL="403737" lvl="1" indent="-201869" algn="just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FFF"/>
                </a:solidFill>
                <a:latin typeface="Poppins Medium"/>
              </a:rPr>
              <a:t>We have successfully implemented frontend and backend functionalities to create a seamless user experience.</a:t>
            </a:r>
          </a:p>
          <a:p>
            <a:pPr marL="403737" lvl="1" indent="-201869" algn="just">
              <a:lnSpc>
                <a:spcPts val="2618"/>
              </a:lnSpc>
              <a:spcBef>
                <a:spcPct val="0"/>
              </a:spcBef>
              <a:buFont typeface="Arial"/>
              <a:buChar char="•"/>
            </a:pPr>
            <a:r>
              <a:rPr lang="en-US" sz="1870">
                <a:solidFill>
                  <a:srgbClr val="FFFFFF"/>
                </a:solidFill>
                <a:latin typeface="Poppins Medium"/>
              </a:rPr>
              <a:t>User feedback has been instrumental in shaping the project's direction and driving improvements.</a:t>
            </a:r>
          </a:p>
          <a:p>
            <a:pPr algn="just">
              <a:lnSpc>
                <a:spcPts val="2618"/>
              </a:lnSpc>
              <a:spcBef>
                <a:spcPct val="0"/>
              </a:spcBef>
            </a:pPr>
            <a:endParaRPr lang="en-US" sz="187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41908" y="7329317"/>
            <a:ext cx="8963416" cy="162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652" lvl="1" indent="-202326" algn="just">
              <a:lnSpc>
                <a:spcPts val="2623"/>
              </a:lnSpc>
              <a:buFont typeface="Arial"/>
              <a:buChar char="•"/>
            </a:pPr>
            <a:r>
              <a:rPr lang="en-US" sz="1874" dirty="0">
                <a:solidFill>
                  <a:srgbClr val="FFFFFF"/>
                </a:solidFill>
                <a:latin typeface="Poppins Medium"/>
              </a:rPr>
              <a:t>Developed user-friendly platform for programming enthusiasts of all levels.</a:t>
            </a:r>
          </a:p>
          <a:p>
            <a:pPr marL="404652" lvl="1" indent="-202326" algn="just">
              <a:lnSpc>
                <a:spcPts val="2623"/>
              </a:lnSpc>
              <a:buFont typeface="Arial"/>
              <a:buChar char="•"/>
            </a:pPr>
            <a:r>
              <a:rPr lang="en-US" sz="1874" dirty="0">
                <a:solidFill>
                  <a:srgbClr val="FFFFFF"/>
                </a:solidFill>
                <a:latin typeface="Poppins Medium"/>
              </a:rPr>
              <a:t>Established a strong foundation for future enhancements and expansion.</a:t>
            </a:r>
          </a:p>
          <a:p>
            <a:pPr algn="just">
              <a:lnSpc>
                <a:spcPts val="2623"/>
              </a:lnSpc>
            </a:pPr>
            <a:endParaRPr lang="en-US" sz="1874" dirty="0">
              <a:solidFill>
                <a:srgbClr val="FFFFFF"/>
              </a:solidFill>
              <a:latin typeface="Poppins Medium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5858243" y="451124"/>
            <a:ext cx="603155" cy="603155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047633" y="1277496"/>
            <a:ext cx="827529" cy="82752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0825" y="5322553"/>
            <a:ext cx="20209651" cy="7277633"/>
            <a:chOff x="0" y="0"/>
            <a:chExt cx="5322706" cy="19167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2707" cy="1916743"/>
            </a:xfrm>
            <a:custGeom>
              <a:avLst/>
              <a:gdLst/>
              <a:ahLst/>
              <a:cxnLst/>
              <a:rect l="l" t="t" r="r" b="b"/>
              <a:pathLst>
                <a:path w="5322707" h="1916743">
                  <a:moveTo>
                    <a:pt x="0" y="0"/>
                  </a:moveTo>
                  <a:lnTo>
                    <a:pt x="5322707" y="0"/>
                  </a:lnTo>
                  <a:lnTo>
                    <a:pt x="5322707" y="1916743"/>
                  </a:lnTo>
                  <a:lnTo>
                    <a:pt x="0" y="1916743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22706" cy="1954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20475" y="2458245"/>
            <a:ext cx="1204705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FFFFFF"/>
                </a:solidFill>
                <a:latin typeface="Poppins Ultra-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39085" y="5543352"/>
            <a:ext cx="13409829" cy="169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r>
              <a:rPr lang="en-US" sz="3210">
                <a:solidFill>
                  <a:srgbClr val="FFFFFF"/>
                </a:solidFill>
                <a:latin typeface="Poppins Ultra-Bold"/>
              </a:rPr>
              <a:t>Thank you to our team members, contributors, and supporters for their hard work and dedication.</a:t>
            </a:r>
          </a:p>
          <a:p>
            <a:pPr algn="ctr">
              <a:lnSpc>
                <a:spcPts val="4494"/>
              </a:lnSpc>
              <a:spcBef>
                <a:spcPct val="0"/>
              </a:spcBef>
            </a:pPr>
            <a:endParaRPr lang="en-US" sz="3210">
              <a:solidFill>
                <a:srgbClr val="FFFFFF"/>
              </a:solidFill>
              <a:latin typeface="Poppins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39085" y="7490639"/>
            <a:ext cx="13409829" cy="112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FFFFFF"/>
                </a:solidFill>
                <a:latin typeface="Poppins Ultra-Bold"/>
              </a:rPr>
              <a:t>We look forward to continuing our journey of innovation and growth with Coder Forge.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5544818" cy="10287000"/>
            <a:chOff x="0" y="0"/>
            <a:chExt cx="14603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0363" cy="2709333"/>
            </a:xfrm>
            <a:custGeom>
              <a:avLst/>
              <a:gdLst/>
              <a:ahLst/>
              <a:cxnLst/>
              <a:rect l="l" t="t" r="r" b="b"/>
              <a:pathLst>
                <a:path w="1460363" h="2709333">
                  <a:moveTo>
                    <a:pt x="0" y="0"/>
                  </a:moveTo>
                  <a:lnTo>
                    <a:pt x="1460363" y="0"/>
                  </a:lnTo>
                  <a:lnTo>
                    <a:pt x="14603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46036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70969" y="3393093"/>
            <a:ext cx="3726378" cy="372637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2"/>
                </a:lnSpc>
              </a:pPr>
              <a:r>
                <a:rPr lang="en-US" sz="3094" spc="30">
                  <a:solidFill>
                    <a:srgbClr val="FFFFFF"/>
                  </a:solidFill>
                  <a:latin typeface="Codec Pro ExtraBold"/>
                </a:rPr>
                <a:t>Presented By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64443" y="2853964"/>
            <a:ext cx="5159346" cy="1163620"/>
            <a:chOff x="0" y="0"/>
            <a:chExt cx="1944582" cy="4385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4582" cy="438574"/>
            </a:xfrm>
            <a:custGeom>
              <a:avLst/>
              <a:gdLst/>
              <a:ahLst/>
              <a:cxnLst/>
              <a:rect l="l" t="t" r="r" b="b"/>
              <a:pathLst>
                <a:path w="1944582" h="438574">
                  <a:moveTo>
                    <a:pt x="1741382" y="0"/>
                  </a:moveTo>
                  <a:cubicBezTo>
                    <a:pt x="1853606" y="0"/>
                    <a:pt x="1944582" y="98178"/>
                    <a:pt x="1944582" y="219287"/>
                  </a:cubicBezTo>
                  <a:cubicBezTo>
                    <a:pt x="1944582" y="340396"/>
                    <a:pt x="1853606" y="438574"/>
                    <a:pt x="1741382" y="438574"/>
                  </a:cubicBezTo>
                  <a:lnTo>
                    <a:pt x="203200" y="438574"/>
                  </a:lnTo>
                  <a:cubicBezTo>
                    <a:pt x="90976" y="438574"/>
                    <a:pt x="0" y="340396"/>
                    <a:pt x="0" y="219287"/>
                  </a:cubicBezTo>
                  <a:cubicBezTo>
                    <a:pt x="0" y="981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1944582" cy="53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r>
                <a:rPr lang="en-US" sz="2594" spc="25">
                  <a:solidFill>
                    <a:srgbClr val="FFFFFF"/>
                  </a:solidFill>
                  <a:latin typeface="Codec Pro ExtraBold"/>
                </a:rPr>
                <a:t>Omkar Shejwal</a:t>
              </a:r>
            </a:p>
            <a:p>
              <a:pPr algn="ctr">
                <a:lnSpc>
                  <a:spcPts val="3632"/>
                </a:lnSpc>
              </a:pPr>
              <a:r>
                <a:rPr lang="en-US" sz="2594" spc="25">
                  <a:solidFill>
                    <a:srgbClr val="FFFFFF"/>
                  </a:solidFill>
                  <a:latin typeface="Codec Pro ExtraBold"/>
                </a:rPr>
                <a:t>210105011037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574187" y="6357385"/>
            <a:ext cx="5149603" cy="1163620"/>
            <a:chOff x="0" y="0"/>
            <a:chExt cx="1940909" cy="4385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0909" cy="438574"/>
            </a:xfrm>
            <a:custGeom>
              <a:avLst/>
              <a:gdLst/>
              <a:ahLst/>
              <a:cxnLst/>
              <a:rect l="l" t="t" r="r" b="b"/>
              <a:pathLst>
                <a:path w="1940909" h="438574">
                  <a:moveTo>
                    <a:pt x="1737709" y="0"/>
                  </a:moveTo>
                  <a:cubicBezTo>
                    <a:pt x="1849934" y="0"/>
                    <a:pt x="1940909" y="98178"/>
                    <a:pt x="1940909" y="219287"/>
                  </a:cubicBezTo>
                  <a:cubicBezTo>
                    <a:pt x="1940909" y="340396"/>
                    <a:pt x="1849934" y="438574"/>
                    <a:pt x="1737709" y="438574"/>
                  </a:cubicBezTo>
                  <a:lnTo>
                    <a:pt x="203200" y="438574"/>
                  </a:lnTo>
                  <a:cubicBezTo>
                    <a:pt x="90976" y="438574"/>
                    <a:pt x="0" y="340396"/>
                    <a:pt x="0" y="219287"/>
                  </a:cubicBezTo>
                  <a:cubicBezTo>
                    <a:pt x="0" y="9817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940909" cy="533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2"/>
                </a:lnSpc>
              </a:pPr>
              <a:r>
                <a:rPr lang="en-US" sz="2594" spc="25">
                  <a:solidFill>
                    <a:srgbClr val="FFFFFF"/>
                  </a:solidFill>
                  <a:latin typeface="Codec Pro ExtraBold"/>
                </a:rPr>
                <a:t>Vinit Mahale</a:t>
              </a:r>
            </a:p>
            <a:p>
              <a:pPr algn="ctr">
                <a:lnSpc>
                  <a:spcPts val="3632"/>
                </a:lnSpc>
              </a:pPr>
              <a:r>
                <a:rPr lang="en-US" sz="2594" spc="25">
                  <a:solidFill>
                    <a:srgbClr val="FFFFFF"/>
                  </a:solidFill>
                  <a:latin typeface="Codec Pro ExtraBold"/>
                </a:rPr>
                <a:t>210105011029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92673" y="3752530"/>
            <a:ext cx="3923077" cy="3896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Introduction</a:t>
            </a:r>
          </a:p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Objectives and Goals</a:t>
            </a:r>
          </a:p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Project Scope</a:t>
            </a:r>
          </a:p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Progress Overview</a:t>
            </a:r>
          </a:p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Frontend &amp; Backend UI</a:t>
            </a:r>
          </a:p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Frontend Development</a:t>
            </a:r>
          </a:p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Backend Development</a:t>
            </a:r>
          </a:p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Future Enhancements</a:t>
            </a:r>
          </a:p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Challenges Faced</a:t>
            </a:r>
          </a:p>
          <a:p>
            <a:pPr marL="478799" lvl="1" indent="-239400" algn="l">
              <a:lnSpc>
                <a:spcPts val="3104"/>
              </a:lnSpc>
              <a:buAutoNum type="arabicPeriod"/>
            </a:pPr>
            <a:r>
              <a:rPr lang="en-US" sz="2217" spc="22">
                <a:solidFill>
                  <a:srgbClr val="FFFFFF"/>
                </a:solidFill>
                <a:latin typeface="Canva Sans 1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4757" y="2777764"/>
            <a:ext cx="3375304" cy="803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69"/>
              </a:lnSpc>
              <a:spcBef>
                <a:spcPct val="0"/>
              </a:spcBef>
            </a:pPr>
            <a:r>
              <a:rPr lang="en-US" sz="4833" spc="241">
                <a:solidFill>
                  <a:srgbClr val="FDFBFB"/>
                </a:solidFill>
                <a:latin typeface="Canva Sans 1 Bold"/>
              </a:rPr>
              <a:t>Overviwe</a:t>
            </a:r>
          </a:p>
        </p:txBody>
      </p:sp>
      <p:sp>
        <p:nvSpPr>
          <p:cNvPr id="16" name="Freeform 16"/>
          <p:cNvSpPr/>
          <p:nvPr/>
        </p:nvSpPr>
        <p:spPr>
          <a:xfrm rot="-1164281">
            <a:off x="9980315" y="3717722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1062026">
            <a:off x="9883676" y="6515409"/>
            <a:ext cx="1567117" cy="428998"/>
          </a:xfrm>
          <a:custGeom>
            <a:avLst/>
            <a:gdLst/>
            <a:ahLst/>
            <a:cxnLst/>
            <a:rect l="l" t="t" r="r" b="b"/>
            <a:pathLst>
              <a:path w="1567117" h="428998">
                <a:moveTo>
                  <a:pt x="0" y="0"/>
                </a:moveTo>
                <a:lnTo>
                  <a:pt x="1567117" y="0"/>
                </a:lnTo>
                <a:lnTo>
                  <a:pt x="1567117" y="428998"/>
                </a:lnTo>
                <a:lnTo>
                  <a:pt x="0" y="428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36367" y="-5210866"/>
            <a:ext cx="14680367" cy="14680367"/>
            <a:chOff x="0" y="0"/>
            <a:chExt cx="837653" cy="8376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7653" cy="837653"/>
            </a:xfrm>
            <a:custGeom>
              <a:avLst/>
              <a:gdLst/>
              <a:ahLst/>
              <a:cxnLst/>
              <a:rect l="l" t="t" r="r" b="b"/>
              <a:pathLst>
                <a:path w="837653" h="837653">
                  <a:moveTo>
                    <a:pt x="418826" y="0"/>
                  </a:moveTo>
                  <a:cubicBezTo>
                    <a:pt x="187515" y="0"/>
                    <a:pt x="0" y="187515"/>
                    <a:pt x="0" y="418826"/>
                  </a:cubicBezTo>
                  <a:cubicBezTo>
                    <a:pt x="0" y="650138"/>
                    <a:pt x="187515" y="837653"/>
                    <a:pt x="418826" y="837653"/>
                  </a:cubicBezTo>
                  <a:cubicBezTo>
                    <a:pt x="650138" y="837653"/>
                    <a:pt x="837653" y="650138"/>
                    <a:pt x="837653" y="418826"/>
                  </a:cubicBezTo>
                  <a:cubicBezTo>
                    <a:pt x="837653" y="187515"/>
                    <a:pt x="650138" y="0"/>
                    <a:pt x="418826" y="0"/>
                  </a:cubicBez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8530" y="21380"/>
              <a:ext cx="680593" cy="73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4447477" y="-3456726"/>
            <a:ext cx="12502588" cy="11914587"/>
            <a:chOff x="0" y="0"/>
            <a:chExt cx="85291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2913" cy="812800"/>
            </a:xfrm>
            <a:custGeom>
              <a:avLst/>
              <a:gdLst/>
              <a:ahLst/>
              <a:cxnLst/>
              <a:rect l="l" t="t" r="r" b="b"/>
              <a:pathLst>
                <a:path w="852913" h="812800">
                  <a:moveTo>
                    <a:pt x="426456" y="0"/>
                  </a:moveTo>
                  <a:cubicBezTo>
                    <a:pt x="190931" y="0"/>
                    <a:pt x="0" y="181951"/>
                    <a:pt x="0" y="406400"/>
                  </a:cubicBezTo>
                  <a:cubicBezTo>
                    <a:pt x="0" y="630849"/>
                    <a:pt x="190931" y="812800"/>
                    <a:pt x="426456" y="812800"/>
                  </a:cubicBezTo>
                  <a:cubicBezTo>
                    <a:pt x="661982" y="812800"/>
                    <a:pt x="852913" y="630849"/>
                    <a:pt x="852913" y="406400"/>
                  </a:cubicBezTo>
                  <a:cubicBezTo>
                    <a:pt x="852913" y="181951"/>
                    <a:pt x="661982" y="0"/>
                    <a:pt x="4264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9961" y="19050"/>
              <a:ext cx="692992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095596" y="3643858"/>
            <a:ext cx="453285" cy="453285"/>
          </a:xfrm>
          <a:custGeom>
            <a:avLst/>
            <a:gdLst/>
            <a:ahLst/>
            <a:cxnLst/>
            <a:rect l="l" t="t" r="r" b="b"/>
            <a:pathLst>
              <a:path w="453285" h="453285">
                <a:moveTo>
                  <a:pt x="0" y="0"/>
                </a:moveTo>
                <a:lnTo>
                  <a:pt x="453284" y="0"/>
                </a:lnTo>
                <a:lnTo>
                  <a:pt x="453284" y="453285"/>
                </a:lnTo>
                <a:lnTo>
                  <a:pt x="0" y="453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95596" y="4916858"/>
            <a:ext cx="453285" cy="453285"/>
          </a:xfrm>
          <a:custGeom>
            <a:avLst/>
            <a:gdLst/>
            <a:ahLst/>
            <a:cxnLst/>
            <a:rect l="l" t="t" r="r" b="b"/>
            <a:pathLst>
              <a:path w="453285" h="453285">
                <a:moveTo>
                  <a:pt x="0" y="0"/>
                </a:moveTo>
                <a:lnTo>
                  <a:pt x="453284" y="0"/>
                </a:lnTo>
                <a:lnTo>
                  <a:pt x="453284" y="453284"/>
                </a:lnTo>
                <a:lnTo>
                  <a:pt x="0" y="4532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95596" y="6189292"/>
            <a:ext cx="453285" cy="453285"/>
          </a:xfrm>
          <a:custGeom>
            <a:avLst/>
            <a:gdLst/>
            <a:ahLst/>
            <a:cxnLst/>
            <a:rect l="l" t="t" r="r" b="b"/>
            <a:pathLst>
              <a:path w="453285" h="453285">
                <a:moveTo>
                  <a:pt x="0" y="0"/>
                </a:moveTo>
                <a:lnTo>
                  <a:pt x="453284" y="0"/>
                </a:lnTo>
                <a:lnTo>
                  <a:pt x="453284" y="453285"/>
                </a:lnTo>
                <a:lnTo>
                  <a:pt x="0" y="453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79274" y="1623994"/>
            <a:ext cx="823612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984"/>
              </a:lnSpc>
            </a:pPr>
            <a:r>
              <a:rPr lang="en-US" sz="7487">
                <a:solidFill>
                  <a:srgbClr val="66FF00"/>
                </a:solidFill>
                <a:latin typeface="Poppins Ultra-Bold"/>
              </a:rPr>
              <a:t>Introduction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51979" y="3472710"/>
            <a:ext cx="8367076" cy="459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397">
                <a:solidFill>
                  <a:srgbClr val="FDFBFB"/>
                </a:solidFill>
                <a:latin typeface="Poppins"/>
              </a:rPr>
              <a:t>Introducing </a:t>
            </a:r>
            <a:r>
              <a:rPr lang="en-US" sz="2397">
                <a:solidFill>
                  <a:srgbClr val="FDFBFB"/>
                </a:solidFill>
                <a:latin typeface="Poppins Bold"/>
              </a:rPr>
              <a:t>Coder Forge</a:t>
            </a:r>
            <a:r>
              <a:rPr lang="en-US" sz="2397">
                <a:solidFill>
                  <a:srgbClr val="FDFBFB"/>
                </a:solidFill>
                <a:latin typeface="Poppins"/>
              </a:rPr>
              <a:t> : A platform revolutionizing online learning in programming.</a:t>
            </a:r>
          </a:p>
          <a:p>
            <a:pPr algn="l">
              <a:lnSpc>
                <a:spcPts val="3356"/>
              </a:lnSpc>
            </a:pPr>
            <a:endParaRPr lang="en-US" sz="2397">
              <a:solidFill>
                <a:srgbClr val="FDFBFB"/>
              </a:solidFill>
              <a:latin typeface="Poppins"/>
            </a:endParaRPr>
          </a:p>
          <a:p>
            <a:pPr algn="l">
              <a:lnSpc>
                <a:spcPts val="3356"/>
              </a:lnSpc>
            </a:pPr>
            <a:r>
              <a:rPr lang="en-US" sz="2397">
                <a:solidFill>
                  <a:srgbClr val="FDFBFB"/>
                </a:solidFill>
                <a:latin typeface="Poppins"/>
              </a:rPr>
              <a:t>Our mission is to provide accessible and interactive resources for learners of all levels.</a:t>
            </a:r>
          </a:p>
          <a:p>
            <a:pPr algn="l">
              <a:lnSpc>
                <a:spcPts val="3356"/>
              </a:lnSpc>
            </a:pPr>
            <a:endParaRPr lang="en-US" sz="2397">
              <a:solidFill>
                <a:srgbClr val="FDFBFB"/>
              </a:solidFill>
              <a:latin typeface="Poppins"/>
            </a:endParaRPr>
          </a:p>
          <a:p>
            <a:pPr algn="l">
              <a:lnSpc>
                <a:spcPts val="4412"/>
              </a:lnSpc>
            </a:pPr>
            <a:r>
              <a:rPr lang="en-US" sz="2397">
                <a:solidFill>
                  <a:srgbClr val="FDFBFB"/>
                </a:solidFill>
                <a:latin typeface="Poppins"/>
              </a:rPr>
              <a:t>Meet the team: </a:t>
            </a:r>
          </a:p>
          <a:p>
            <a:pPr marL="517697" lvl="1" indent="-258848" algn="l">
              <a:lnSpc>
                <a:spcPts val="4412"/>
              </a:lnSpc>
              <a:buFont typeface="Arial"/>
              <a:buChar char="•"/>
            </a:pPr>
            <a:r>
              <a:rPr lang="en-US" sz="2397">
                <a:solidFill>
                  <a:srgbClr val="FDFBFB"/>
                </a:solidFill>
                <a:latin typeface="Poppins"/>
              </a:rPr>
              <a:t>Omkar Shejwal </a:t>
            </a:r>
          </a:p>
          <a:p>
            <a:pPr marL="517697" lvl="1" indent="-258848" algn="l">
              <a:lnSpc>
                <a:spcPts val="4412"/>
              </a:lnSpc>
              <a:buFont typeface="Arial"/>
              <a:buChar char="•"/>
            </a:pPr>
            <a:r>
              <a:rPr lang="en-US" sz="2397">
                <a:solidFill>
                  <a:srgbClr val="FDFBFB"/>
                </a:solidFill>
                <a:latin typeface="Poppins"/>
              </a:rPr>
              <a:t>Vinit Mahale</a:t>
            </a:r>
          </a:p>
          <a:p>
            <a:pPr algn="l">
              <a:lnSpc>
                <a:spcPts val="3356"/>
              </a:lnSpc>
            </a:pPr>
            <a:endParaRPr lang="en-US" sz="2397">
              <a:solidFill>
                <a:srgbClr val="FDFBFB"/>
              </a:solidFill>
              <a:latin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2043368"/>
            <a:ext cx="4286319" cy="2534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81"/>
              </a:lnSpc>
            </a:pPr>
            <a:r>
              <a:rPr lang="en-US" sz="13701">
                <a:solidFill>
                  <a:srgbClr val="FDFBFB"/>
                </a:solidFill>
                <a:latin typeface="Codec Pro ExtraBold Bold"/>
              </a:rPr>
              <a:t>&lt;C</a:t>
            </a:r>
            <a:r>
              <a:rPr lang="en-US" sz="13701">
                <a:solidFill>
                  <a:srgbClr val="66FF00"/>
                </a:solidFill>
                <a:latin typeface="Codec Pro ExtraBold Bold"/>
              </a:rPr>
              <a:t>F</a:t>
            </a:r>
            <a:r>
              <a:rPr lang="en-US" sz="13701">
                <a:solidFill>
                  <a:srgbClr val="FDFBFB"/>
                </a:solidFill>
                <a:latin typeface="Codec Pro ExtraBold Bold"/>
              </a:rPr>
              <a:t>&gt;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15869"/>
            <a:ext cx="20569700" cy="5342431"/>
            <a:chOff x="0" y="0"/>
            <a:chExt cx="1398305" cy="3631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8305" cy="363172"/>
            </a:xfrm>
            <a:custGeom>
              <a:avLst/>
              <a:gdLst/>
              <a:ahLst/>
              <a:cxnLst/>
              <a:rect l="l" t="t" r="r" b="b"/>
              <a:pathLst>
                <a:path w="1398305" h="363172">
                  <a:moveTo>
                    <a:pt x="1195105" y="0"/>
                  </a:moveTo>
                  <a:cubicBezTo>
                    <a:pt x="1307329" y="0"/>
                    <a:pt x="1398305" y="81299"/>
                    <a:pt x="1398305" y="181586"/>
                  </a:cubicBezTo>
                  <a:cubicBezTo>
                    <a:pt x="1398305" y="281874"/>
                    <a:pt x="1307329" y="363172"/>
                    <a:pt x="1195105" y="363172"/>
                  </a:cubicBezTo>
                  <a:lnTo>
                    <a:pt x="203200" y="363172"/>
                  </a:lnTo>
                  <a:cubicBezTo>
                    <a:pt x="90976" y="363172"/>
                    <a:pt x="0" y="281874"/>
                    <a:pt x="0" y="181586"/>
                  </a:cubicBezTo>
                  <a:cubicBezTo>
                    <a:pt x="0" y="8129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8305" cy="401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42788" y="-1413671"/>
            <a:ext cx="14245899" cy="14245899"/>
          </a:xfrm>
          <a:custGeom>
            <a:avLst/>
            <a:gdLst/>
            <a:ahLst/>
            <a:cxnLst/>
            <a:rect l="l" t="t" r="r" b="b"/>
            <a:pathLst>
              <a:path w="14245899" h="14245899">
                <a:moveTo>
                  <a:pt x="0" y="0"/>
                </a:moveTo>
                <a:lnTo>
                  <a:pt x="14245899" y="0"/>
                </a:lnTo>
                <a:lnTo>
                  <a:pt x="14245899" y="14245899"/>
                </a:lnTo>
                <a:lnTo>
                  <a:pt x="0" y="14245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897610" y="-129456"/>
            <a:ext cx="10723380" cy="10723337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8" name="Freeform 8"/>
          <p:cNvSpPr/>
          <p:nvPr/>
        </p:nvSpPr>
        <p:spPr>
          <a:xfrm>
            <a:off x="12550086" y="3659621"/>
            <a:ext cx="5114528" cy="3407554"/>
          </a:xfrm>
          <a:custGeom>
            <a:avLst/>
            <a:gdLst/>
            <a:ahLst/>
            <a:cxnLst/>
            <a:rect l="l" t="t" r="r" b="b"/>
            <a:pathLst>
              <a:path w="5114528" h="3407554">
                <a:moveTo>
                  <a:pt x="0" y="0"/>
                </a:moveTo>
                <a:lnTo>
                  <a:pt x="5114528" y="0"/>
                </a:lnTo>
                <a:lnTo>
                  <a:pt x="5114528" y="3407554"/>
                </a:lnTo>
                <a:lnTo>
                  <a:pt x="0" y="3407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71550"/>
            <a:ext cx="6525494" cy="2065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sz="6612">
                <a:solidFill>
                  <a:srgbClr val="53C615"/>
                </a:solidFill>
                <a:latin typeface="Poppins Ultra-Bold"/>
              </a:rPr>
              <a:t>Objectives and Goals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7808" y="5076825"/>
            <a:ext cx="8574980" cy="27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0534" lvl="1" indent="-280267" algn="l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Poppins Medium"/>
              </a:rPr>
              <a:t>Objective 1: Enhance user learning experience</a:t>
            </a:r>
          </a:p>
          <a:p>
            <a:pPr marL="560534" lvl="1" indent="-280267" algn="l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Poppins Medium"/>
              </a:rPr>
              <a:t>Objective 2: Provide accessible programming resources</a:t>
            </a:r>
          </a:p>
          <a:p>
            <a:pPr marL="560534" lvl="1" indent="-280267" algn="l">
              <a:lnSpc>
                <a:spcPts val="3634"/>
              </a:lnSpc>
              <a:buFont typeface="Arial"/>
              <a:buChar char="•"/>
            </a:pPr>
            <a:r>
              <a:rPr lang="en-US" sz="2596">
                <a:solidFill>
                  <a:srgbClr val="FFFFFF"/>
                </a:solidFill>
                <a:latin typeface="Poppins Medium"/>
              </a:rPr>
              <a:t>Objective 3: Foster a supportive learning community</a:t>
            </a:r>
          </a:p>
          <a:p>
            <a:pPr algn="l">
              <a:lnSpc>
                <a:spcPts val="3634"/>
              </a:lnSpc>
              <a:spcBef>
                <a:spcPct val="0"/>
              </a:spcBef>
            </a:pPr>
            <a:endParaRPr lang="en-US" sz="2596">
              <a:solidFill>
                <a:srgbClr val="FFFFFF"/>
              </a:solidFill>
              <a:latin typeface="Poppi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0825" y="5322553"/>
            <a:ext cx="20209651" cy="7277633"/>
            <a:chOff x="0" y="0"/>
            <a:chExt cx="5322706" cy="19167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2707" cy="1916743"/>
            </a:xfrm>
            <a:custGeom>
              <a:avLst/>
              <a:gdLst/>
              <a:ahLst/>
              <a:cxnLst/>
              <a:rect l="l" t="t" r="r" b="b"/>
              <a:pathLst>
                <a:path w="5322707" h="1916743">
                  <a:moveTo>
                    <a:pt x="0" y="0"/>
                  </a:moveTo>
                  <a:lnTo>
                    <a:pt x="5322707" y="0"/>
                  </a:lnTo>
                  <a:lnTo>
                    <a:pt x="5322707" y="1916743"/>
                  </a:lnTo>
                  <a:lnTo>
                    <a:pt x="0" y="1916743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22706" cy="1954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546532" y="3574247"/>
            <a:ext cx="3496611" cy="3496611"/>
          </a:xfrm>
          <a:custGeom>
            <a:avLst/>
            <a:gdLst/>
            <a:ahLst/>
            <a:cxnLst/>
            <a:rect l="l" t="t" r="r" b="b"/>
            <a:pathLst>
              <a:path w="3496611" h="3496611">
                <a:moveTo>
                  <a:pt x="0" y="0"/>
                </a:moveTo>
                <a:lnTo>
                  <a:pt x="3496611" y="0"/>
                </a:lnTo>
                <a:lnTo>
                  <a:pt x="3496611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906127" y="3933842"/>
            <a:ext cx="2777421" cy="277742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395694" y="3574247"/>
            <a:ext cx="3496611" cy="3496611"/>
          </a:xfrm>
          <a:custGeom>
            <a:avLst/>
            <a:gdLst/>
            <a:ahLst/>
            <a:cxnLst/>
            <a:rect l="l" t="t" r="r" b="b"/>
            <a:pathLst>
              <a:path w="3496611" h="3496611">
                <a:moveTo>
                  <a:pt x="0" y="0"/>
                </a:moveTo>
                <a:lnTo>
                  <a:pt x="3496612" y="0"/>
                </a:lnTo>
                <a:lnTo>
                  <a:pt x="3496612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7755289" y="3933842"/>
            <a:ext cx="2777421" cy="277742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30509" y="3574247"/>
            <a:ext cx="3496611" cy="3496611"/>
          </a:xfrm>
          <a:custGeom>
            <a:avLst/>
            <a:gdLst/>
            <a:ahLst/>
            <a:cxnLst/>
            <a:rect l="l" t="t" r="r" b="b"/>
            <a:pathLst>
              <a:path w="3496611" h="3496611">
                <a:moveTo>
                  <a:pt x="0" y="0"/>
                </a:moveTo>
                <a:lnTo>
                  <a:pt x="3496611" y="0"/>
                </a:lnTo>
                <a:lnTo>
                  <a:pt x="3496611" y="3496612"/>
                </a:lnTo>
                <a:lnTo>
                  <a:pt x="0" y="3496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2390104" y="3933842"/>
            <a:ext cx="2777421" cy="277742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FF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309091" y="4324495"/>
            <a:ext cx="1886329" cy="1996115"/>
          </a:xfrm>
          <a:custGeom>
            <a:avLst/>
            <a:gdLst/>
            <a:ahLst/>
            <a:cxnLst/>
            <a:rect l="l" t="t" r="r" b="b"/>
            <a:pathLst>
              <a:path w="1886329" h="1996115">
                <a:moveTo>
                  <a:pt x="0" y="0"/>
                </a:moveTo>
                <a:lnTo>
                  <a:pt x="1886328" y="0"/>
                </a:lnTo>
                <a:lnTo>
                  <a:pt x="1886328" y="1996115"/>
                </a:lnTo>
                <a:lnTo>
                  <a:pt x="0" y="1996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139087" y="4410594"/>
            <a:ext cx="2009827" cy="1823918"/>
          </a:xfrm>
          <a:custGeom>
            <a:avLst/>
            <a:gdLst/>
            <a:ahLst/>
            <a:cxnLst/>
            <a:rect l="l" t="t" r="r" b="b"/>
            <a:pathLst>
              <a:path w="2009827" h="1823918">
                <a:moveTo>
                  <a:pt x="0" y="0"/>
                </a:moveTo>
                <a:lnTo>
                  <a:pt x="2009826" y="0"/>
                </a:lnTo>
                <a:lnTo>
                  <a:pt x="2009826" y="1823918"/>
                </a:lnTo>
                <a:lnTo>
                  <a:pt x="0" y="1823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632430" y="4634722"/>
            <a:ext cx="2292769" cy="1375662"/>
          </a:xfrm>
          <a:custGeom>
            <a:avLst/>
            <a:gdLst/>
            <a:ahLst/>
            <a:cxnLst/>
            <a:rect l="l" t="t" r="r" b="b"/>
            <a:pathLst>
              <a:path w="2292769" h="1375662">
                <a:moveTo>
                  <a:pt x="0" y="0"/>
                </a:moveTo>
                <a:lnTo>
                  <a:pt x="2292769" y="0"/>
                </a:lnTo>
                <a:lnTo>
                  <a:pt x="2292769" y="1375662"/>
                </a:lnTo>
                <a:lnTo>
                  <a:pt x="0" y="13756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120475" y="1155325"/>
            <a:ext cx="12047050" cy="77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53C615"/>
                </a:solidFill>
                <a:latin typeface="Poppins Ultra-Bold"/>
              </a:rPr>
              <a:t>Project Scope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36091" y="7778272"/>
            <a:ext cx="4285447" cy="126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  <a:spcBef>
                <a:spcPct val="0"/>
              </a:spcBef>
            </a:pPr>
            <a:r>
              <a:rPr lang="en-US" sz="2385">
                <a:solidFill>
                  <a:srgbClr val="FFFFFF"/>
                </a:solidFill>
                <a:latin typeface="Poppins Medium"/>
              </a:rPr>
              <a:t>Students, professionals, and enthusiasts interested in programming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66923" y="6675497"/>
            <a:ext cx="2800602" cy="112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FFFFFF"/>
                </a:solidFill>
                <a:latin typeface="Poppins Ultra-Bold"/>
              </a:rPr>
              <a:t>Targeted Audience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01276" y="7881933"/>
            <a:ext cx="4285447" cy="168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9"/>
              </a:lnSpc>
            </a:pPr>
            <a:r>
              <a:rPr lang="en-US" sz="2385">
                <a:solidFill>
                  <a:srgbClr val="FFFFFF"/>
                </a:solidFill>
                <a:latin typeface="Poppins Medium"/>
              </a:rPr>
              <a:t>Secure user authentication, dynamic content management</a:t>
            </a:r>
          </a:p>
          <a:p>
            <a:pPr algn="ctr">
              <a:lnSpc>
                <a:spcPts val="3339"/>
              </a:lnSpc>
              <a:spcBef>
                <a:spcPct val="0"/>
              </a:spcBef>
            </a:pPr>
            <a:endParaRPr lang="en-US" sz="2385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575492" y="6675497"/>
            <a:ext cx="3137016" cy="112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FFFFFF"/>
                </a:solidFill>
                <a:latin typeface="Poppins Ultra-Bold"/>
              </a:rPr>
              <a:t>Backend Development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52114" y="7881933"/>
            <a:ext cx="4285447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 Medium"/>
              </a:rPr>
              <a:t>Responsive UI/UX design, intuitive navigation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Poppins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511709" y="6672981"/>
            <a:ext cx="3531434" cy="112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  <a:spcBef>
                <a:spcPct val="0"/>
              </a:spcBef>
            </a:pPr>
            <a:r>
              <a:rPr lang="en-US" sz="3210">
                <a:solidFill>
                  <a:srgbClr val="FFFFFF"/>
                </a:solidFill>
                <a:latin typeface="Poppins Ultra-Bold"/>
              </a:rPr>
              <a:t>Frontend Development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0825" y="5322553"/>
            <a:ext cx="20209651" cy="7277633"/>
            <a:chOff x="0" y="0"/>
            <a:chExt cx="5322706" cy="19167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2707" cy="1916743"/>
            </a:xfrm>
            <a:custGeom>
              <a:avLst/>
              <a:gdLst/>
              <a:ahLst/>
              <a:cxnLst/>
              <a:rect l="l" t="t" r="r" b="b"/>
              <a:pathLst>
                <a:path w="5322707" h="1916743">
                  <a:moveTo>
                    <a:pt x="0" y="0"/>
                  </a:moveTo>
                  <a:lnTo>
                    <a:pt x="5322707" y="0"/>
                  </a:lnTo>
                  <a:lnTo>
                    <a:pt x="5322707" y="1916743"/>
                  </a:lnTo>
                  <a:lnTo>
                    <a:pt x="0" y="1916743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22706" cy="1954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267610"/>
            <a:ext cx="7629277" cy="5364336"/>
          </a:xfrm>
          <a:custGeom>
            <a:avLst/>
            <a:gdLst/>
            <a:ahLst/>
            <a:cxnLst/>
            <a:rect l="l" t="t" r="r" b="b"/>
            <a:pathLst>
              <a:path w="7629277" h="5364336">
                <a:moveTo>
                  <a:pt x="0" y="0"/>
                </a:moveTo>
                <a:lnTo>
                  <a:pt x="7629277" y="0"/>
                </a:lnTo>
                <a:lnTo>
                  <a:pt x="7629277" y="5364336"/>
                </a:lnTo>
                <a:lnTo>
                  <a:pt x="0" y="5364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22674" y="3267610"/>
            <a:ext cx="7636626" cy="5357571"/>
          </a:xfrm>
          <a:custGeom>
            <a:avLst/>
            <a:gdLst/>
            <a:ahLst/>
            <a:cxnLst/>
            <a:rect l="l" t="t" r="r" b="b"/>
            <a:pathLst>
              <a:path w="7636626" h="5357571">
                <a:moveTo>
                  <a:pt x="0" y="0"/>
                </a:moveTo>
                <a:lnTo>
                  <a:pt x="7636626" y="0"/>
                </a:lnTo>
                <a:lnTo>
                  <a:pt x="7636626" y="5357571"/>
                </a:lnTo>
                <a:lnTo>
                  <a:pt x="0" y="5357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613112" y="5008652"/>
            <a:ext cx="470851" cy="627802"/>
          </a:xfrm>
          <a:custGeom>
            <a:avLst/>
            <a:gdLst/>
            <a:ahLst/>
            <a:cxnLst/>
            <a:rect l="l" t="t" r="r" b="b"/>
            <a:pathLst>
              <a:path w="470851" h="627802">
                <a:moveTo>
                  <a:pt x="0" y="0"/>
                </a:moveTo>
                <a:lnTo>
                  <a:pt x="470851" y="0"/>
                </a:lnTo>
                <a:lnTo>
                  <a:pt x="470851" y="627802"/>
                </a:lnTo>
                <a:lnTo>
                  <a:pt x="0" y="6278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20475" y="1155325"/>
            <a:ext cx="1204705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53C615"/>
                </a:solidFill>
                <a:latin typeface="Poppins Ultra-Bold"/>
              </a:rPr>
              <a:t>Frontend </a:t>
            </a:r>
          </a:p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FFFFFF"/>
                </a:solidFill>
                <a:latin typeface="Poppins Ultra-Bold"/>
              </a:rPr>
              <a:t>Dash-Board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7182" y="8728324"/>
            <a:ext cx="8344249" cy="52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3301">
                <a:solidFill>
                  <a:srgbClr val="FFFFFF"/>
                </a:solidFill>
                <a:latin typeface="Poppins Ultra-Bold"/>
              </a:rPr>
              <a:t>Dashboard [Light Mode]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68862" y="8728324"/>
            <a:ext cx="834424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3301">
                <a:solidFill>
                  <a:srgbClr val="FFFFFF"/>
                </a:solidFill>
                <a:latin typeface="Poppins Ultra-Bold"/>
              </a:rPr>
              <a:t>Dashboard </a:t>
            </a:r>
            <a:r>
              <a:rPr lang="en-US" sz="3301">
                <a:solidFill>
                  <a:srgbClr val="000000"/>
                </a:solidFill>
                <a:latin typeface="Poppins Ultra-Bold"/>
              </a:rPr>
              <a:t>[Dark Mode]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0825" y="5322553"/>
            <a:ext cx="20209651" cy="7277633"/>
            <a:chOff x="0" y="0"/>
            <a:chExt cx="5322706" cy="19167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2707" cy="1916743"/>
            </a:xfrm>
            <a:custGeom>
              <a:avLst/>
              <a:gdLst/>
              <a:ahLst/>
              <a:cxnLst/>
              <a:rect l="l" t="t" r="r" b="b"/>
              <a:pathLst>
                <a:path w="5322707" h="1916743">
                  <a:moveTo>
                    <a:pt x="0" y="0"/>
                  </a:moveTo>
                  <a:lnTo>
                    <a:pt x="5322707" y="0"/>
                  </a:lnTo>
                  <a:lnTo>
                    <a:pt x="5322707" y="1916743"/>
                  </a:lnTo>
                  <a:lnTo>
                    <a:pt x="0" y="1916743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22706" cy="1954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13112" y="5008652"/>
            <a:ext cx="470851" cy="627802"/>
          </a:xfrm>
          <a:custGeom>
            <a:avLst/>
            <a:gdLst/>
            <a:ahLst/>
            <a:cxnLst/>
            <a:rect l="l" t="t" r="r" b="b"/>
            <a:pathLst>
              <a:path w="470851" h="627802">
                <a:moveTo>
                  <a:pt x="0" y="0"/>
                </a:moveTo>
                <a:lnTo>
                  <a:pt x="470851" y="0"/>
                </a:lnTo>
                <a:lnTo>
                  <a:pt x="470851" y="627802"/>
                </a:lnTo>
                <a:lnTo>
                  <a:pt x="0" y="62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267610"/>
            <a:ext cx="7625802" cy="5915954"/>
          </a:xfrm>
          <a:custGeom>
            <a:avLst/>
            <a:gdLst/>
            <a:ahLst/>
            <a:cxnLst/>
            <a:rect l="l" t="t" r="r" b="b"/>
            <a:pathLst>
              <a:path w="7625802" h="5915954">
                <a:moveTo>
                  <a:pt x="0" y="0"/>
                </a:moveTo>
                <a:lnTo>
                  <a:pt x="7625802" y="0"/>
                </a:lnTo>
                <a:lnTo>
                  <a:pt x="7625802" y="5915955"/>
                </a:lnTo>
                <a:lnTo>
                  <a:pt x="0" y="5915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34421" y="3223292"/>
            <a:ext cx="7624879" cy="6004592"/>
          </a:xfrm>
          <a:custGeom>
            <a:avLst/>
            <a:gdLst/>
            <a:ahLst/>
            <a:cxnLst/>
            <a:rect l="l" t="t" r="r" b="b"/>
            <a:pathLst>
              <a:path w="7624879" h="6004592">
                <a:moveTo>
                  <a:pt x="0" y="0"/>
                </a:moveTo>
                <a:lnTo>
                  <a:pt x="7624879" y="0"/>
                </a:lnTo>
                <a:lnTo>
                  <a:pt x="7624879" y="6004592"/>
                </a:lnTo>
                <a:lnTo>
                  <a:pt x="0" y="6004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20475" y="1155325"/>
            <a:ext cx="1204705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53C615"/>
                </a:solidFill>
                <a:latin typeface="Poppins Ultra-Bold"/>
              </a:rPr>
              <a:t>Frontend </a:t>
            </a:r>
          </a:p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FFFFFF"/>
                </a:solidFill>
                <a:latin typeface="Poppins Ultra-Bold"/>
              </a:rPr>
              <a:t>Main Pages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9476" y="9235826"/>
            <a:ext cx="8344249" cy="52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3301">
                <a:solidFill>
                  <a:srgbClr val="FFFFFF"/>
                </a:solidFill>
                <a:latin typeface="Poppins Ultra-Bold"/>
              </a:rPr>
              <a:t>Home Page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74736" y="9235826"/>
            <a:ext cx="834424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61"/>
              </a:lnSpc>
            </a:pPr>
            <a:r>
              <a:rPr lang="en-US" sz="3301">
                <a:solidFill>
                  <a:srgbClr val="FFFFFF"/>
                </a:solidFill>
                <a:latin typeface="Poppins Ultra-Bold"/>
              </a:rPr>
              <a:t>Test Questions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205424" y="5008652"/>
            <a:ext cx="470851" cy="627802"/>
          </a:xfrm>
          <a:custGeom>
            <a:avLst/>
            <a:gdLst/>
            <a:ahLst/>
            <a:cxnLst/>
            <a:rect l="l" t="t" r="r" b="b"/>
            <a:pathLst>
              <a:path w="470851" h="627802">
                <a:moveTo>
                  <a:pt x="0" y="0"/>
                </a:moveTo>
                <a:lnTo>
                  <a:pt x="470851" y="0"/>
                </a:lnTo>
                <a:lnTo>
                  <a:pt x="470851" y="627802"/>
                </a:lnTo>
                <a:lnTo>
                  <a:pt x="0" y="62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0825" y="5322553"/>
            <a:ext cx="20209651" cy="7277633"/>
            <a:chOff x="0" y="0"/>
            <a:chExt cx="5322706" cy="19167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2707" cy="1916743"/>
            </a:xfrm>
            <a:custGeom>
              <a:avLst/>
              <a:gdLst/>
              <a:ahLst/>
              <a:cxnLst/>
              <a:rect l="l" t="t" r="r" b="b"/>
              <a:pathLst>
                <a:path w="5322707" h="1916743">
                  <a:moveTo>
                    <a:pt x="0" y="0"/>
                  </a:moveTo>
                  <a:lnTo>
                    <a:pt x="5322707" y="0"/>
                  </a:lnTo>
                  <a:lnTo>
                    <a:pt x="5322707" y="1916743"/>
                  </a:lnTo>
                  <a:lnTo>
                    <a:pt x="0" y="1916743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22706" cy="1954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613112" y="5008652"/>
            <a:ext cx="470851" cy="627802"/>
          </a:xfrm>
          <a:custGeom>
            <a:avLst/>
            <a:gdLst/>
            <a:ahLst/>
            <a:cxnLst/>
            <a:rect l="l" t="t" r="r" b="b"/>
            <a:pathLst>
              <a:path w="470851" h="627802">
                <a:moveTo>
                  <a:pt x="0" y="0"/>
                </a:moveTo>
                <a:lnTo>
                  <a:pt x="470851" y="0"/>
                </a:lnTo>
                <a:lnTo>
                  <a:pt x="470851" y="627802"/>
                </a:lnTo>
                <a:lnTo>
                  <a:pt x="0" y="62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205424" y="5008652"/>
            <a:ext cx="470851" cy="627802"/>
          </a:xfrm>
          <a:custGeom>
            <a:avLst/>
            <a:gdLst/>
            <a:ahLst/>
            <a:cxnLst/>
            <a:rect l="l" t="t" r="r" b="b"/>
            <a:pathLst>
              <a:path w="470851" h="627802">
                <a:moveTo>
                  <a:pt x="0" y="0"/>
                </a:moveTo>
                <a:lnTo>
                  <a:pt x="470851" y="0"/>
                </a:lnTo>
                <a:lnTo>
                  <a:pt x="470851" y="627802"/>
                </a:lnTo>
                <a:lnTo>
                  <a:pt x="0" y="627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01983" y="3074607"/>
            <a:ext cx="13484033" cy="6183693"/>
          </a:xfrm>
          <a:custGeom>
            <a:avLst/>
            <a:gdLst/>
            <a:ahLst/>
            <a:cxnLst/>
            <a:rect l="l" t="t" r="r" b="b"/>
            <a:pathLst>
              <a:path w="13484033" h="6183693">
                <a:moveTo>
                  <a:pt x="0" y="0"/>
                </a:moveTo>
                <a:lnTo>
                  <a:pt x="13484034" y="0"/>
                </a:lnTo>
                <a:lnTo>
                  <a:pt x="13484034" y="6183693"/>
                </a:lnTo>
                <a:lnTo>
                  <a:pt x="0" y="6183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120475" y="1155325"/>
            <a:ext cx="1204705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53C615"/>
                </a:solidFill>
                <a:latin typeface="Poppins Ultra-Bold"/>
              </a:rPr>
              <a:t>Frontend </a:t>
            </a:r>
          </a:p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FFFFFF"/>
                </a:solidFill>
                <a:latin typeface="Poppins Ultra-Bold"/>
              </a:rPr>
              <a:t>Compiler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0825" y="5322553"/>
            <a:ext cx="20209651" cy="7277633"/>
            <a:chOff x="0" y="0"/>
            <a:chExt cx="5322706" cy="19167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22707" cy="1916743"/>
            </a:xfrm>
            <a:custGeom>
              <a:avLst/>
              <a:gdLst/>
              <a:ahLst/>
              <a:cxnLst/>
              <a:rect l="l" t="t" r="r" b="b"/>
              <a:pathLst>
                <a:path w="5322707" h="1916743">
                  <a:moveTo>
                    <a:pt x="0" y="0"/>
                  </a:moveTo>
                  <a:lnTo>
                    <a:pt x="5322707" y="0"/>
                  </a:lnTo>
                  <a:lnTo>
                    <a:pt x="5322707" y="1916743"/>
                  </a:lnTo>
                  <a:lnTo>
                    <a:pt x="0" y="1916743"/>
                  </a:lnTo>
                  <a:close/>
                </a:path>
              </a:pathLst>
            </a:custGeom>
            <a:solidFill>
              <a:srgbClr val="53C61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22706" cy="1954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20475" y="1155325"/>
            <a:ext cx="1204705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 dirty="0" err="1">
                <a:solidFill>
                  <a:srgbClr val="53C615"/>
                </a:solidFill>
                <a:latin typeface="Poppins Ultra-Bold"/>
              </a:rPr>
              <a:t>BackEnd</a:t>
            </a:r>
            <a:endParaRPr lang="en-US" sz="4765" dirty="0">
              <a:solidFill>
                <a:srgbClr val="53C615"/>
              </a:solidFill>
              <a:latin typeface="Poppins Ultra-Bold"/>
            </a:endParaRPr>
          </a:p>
          <a:p>
            <a:pPr algn="ctr">
              <a:lnSpc>
                <a:spcPts val="5719"/>
              </a:lnSpc>
            </a:pPr>
            <a:r>
              <a:rPr lang="en-US" sz="4765">
                <a:solidFill>
                  <a:srgbClr val="FFFFFF"/>
                </a:solidFill>
                <a:latin typeface="Poppins Ultra-Bold"/>
              </a:rPr>
              <a:t>Complier And Data Base Integration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448295" y="9372653"/>
            <a:ext cx="1204705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 dirty="0">
                <a:solidFill>
                  <a:srgbClr val="FFFFFF"/>
                </a:solidFill>
                <a:latin typeface="Poppins Ultra-Bold"/>
              </a:rPr>
              <a:t>Sequence Diagram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40149" y="9372653"/>
            <a:ext cx="12047050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765" dirty="0">
                <a:solidFill>
                  <a:srgbClr val="FFFFFF"/>
                </a:solidFill>
                <a:latin typeface="Poppins Ultra-Bold"/>
              </a:rPr>
              <a:t> ER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4FF03E-62FF-4D48-8156-6B21D2BC0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36499"/>
            <a:ext cx="5756205" cy="6295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E787B-E4A7-4178-A7B3-C0E5A3CE9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2654675"/>
            <a:ext cx="5543550" cy="647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490</Words>
  <Application>Microsoft Office PowerPoint</Application>
  <PresentationFormat>Custom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Canva Sans 1</vt:lpstr>
      <vt:lpstr>Poppins Ultra-Bold</vt:lpstr>
      <vt:lpstr>Codec Pro ExtraBold Bold</vt:lpstr>
      <vt:lpstr>Poppins</vt:lpstr>
      <vt:lpstr>Codec Pro ExtraBold</vt:lpstr>
      <vt:lpstr>Canva Sans 1 Bold</vt:lpstr>
      <vt:lpstr>Poppins Bold</vt:lpstr>
      <vt:lpstr>Calibri</vt:lpstr>
      <vt:lpstr>Poppins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creative marketing plan Presentation </dc:title>
  <cp:lastModifiedBy>Vinit Mahale</cp:lastModifiedBy>
  <cp:revision>3</cp:revision>
  <dcterms:created xsi:type="dcterms:W3CDTF">2006-08-16T00:00:00Z</dcterms:created>
  <dcterms:modified xsi:type="dcterms:W3CDTF">2024-05-09T04:39:51Z</dcterms:modified>
  <dc:identifier>DAGEqpiJKJE</dc:identifier>
</cp:coreProperties>
</file>